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297"/>
    <a:srgbClr val="335F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3" d="100"/>
          <a:sy n="83" d="100"/>
        </p:scale>
        <p:origin x="-180" y="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954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818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223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755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254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309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655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012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24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441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35232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753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91587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1327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7994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743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9BBD47-1DC7-4871-967F-8FDB18D2BDBA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053F24A-31A7-485E-964E-E6DA14B71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138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89355" y="6187155"/>
            <a:ext cx="8915399" cy="357441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11.12.2021 г.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244" name="Прямоугольник 4243"/>
          <p:cNvSpPr/>
          <p:nvPr/>
        </p:nvSpPr>
        <p:spPr>
          <a:xfrm>
            <a:off x="1290415" y="474986"/>
            <a:ext cx="7853585" cy="3870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39820" indent="-2958465">
              <a:lnSpc>
                <a:spcPct val="97000"/>
              </a:lnSpc>
              <a:spcAft>
                <a:spcPts val="841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Семинар  «Формирование и оценка функциональной грамотности школьников» 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ru-RU" sz="90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63855" indent="-6350" algn="ctr">
              <a:lnSpc>
                <a:spcPct val="102000"/>
              </a:lnSpc>
              <a:spcAft>
                <a:spcPts val="0"/>
              </a:spcAft>
            </a:pPr>
            <a:r>
              <a:rPr lang="ru-RU" sz="32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Новые подходы к оцениванию </a:t>
            </a:r>
            <a:r>
              <a:rPr lang="ru-RU" sz="32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читательской грамотности </a:t>
            </a:r>
            <a:endParaRPr lang="ru-RU" sz="110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527685" algn="ctr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ru-RU" sz="90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37515">
              <a:lnSpc>
                <a:spcPct val="107000"/>
              </a:lnSpc>
              <a:spcAft>
                <a:spcPts val="0"/>
              </a:spcAft>
            </a:pP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ru-RU" sz="90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37515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ru-RU" sz="90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37515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ru-RU" sz="90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738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2012" y="252810"/>
            <a:ext cx="8915399" cy="1468800"/>
          </a:xfrm>
        </p:spPr>
        <p:txBody>
          <a:bodyPr>
            <a:noAutofit/>
          </a:bodyPr>
          <a:lstStyle/>
          <a:p>
            <a:r>
              <a:rPr lang="ru-RU" sz="3200" b="1" dirty="0"/>
              <a:t>Основные вопросы: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20582" y="1575598"/>
            <a:ext cx="8915399" cy="4596602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 Ключевые подходы к оцениванию читательской </a:t>
            </a:r>
            <a:r>
              <a:rPr lang="ru-RU" sz="2400" dirty="0" smtClean="0">
                <a:solidFill>
                  <a:schemeClr val="tx1"/>
                </a:solidFill>
              </a:rPr>
              <a:t>грамотности.</a:t>
            </a: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 Требования к определению содержательной и </a:t>
            </a:r>
            <a:r>
              <a:rPr lang="ru-RU" sz="2400" dirty="0" err="1">
                <a:solidFill>
                  <a:schemeClr val="tx1"/>
                </a:solidFill>
              </a:rPr>
              <a:t>компетентностной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модели оценки.</a:t>
            </a: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 Проблемные области в формировании читательский умений у </a:t>
            </a:r>
            <a:r>
              <a:rPr lang="ru-RU" sz="2400" dirty="0" smtClean="0">
                <a:solidFill>
                  <a:schemeClr val="tx1"/>
                </a:solidFill>
              </a:rPr>
              <a:t>российских </a:t>
            </a:r>
            <a:r>
              <a:rPr lang="ru-RU" sz="2400" dirty="0">
                <a:solidFill>
                  <a:schemeClr val="tx1"/>
                </a:solidFill>
              </a:rPr>
              <a:t>школьников (на основе анализа результатов </a:t>
            </a:r>
            <a:r>
              <a:rPr lang="ru-RU" sz="2400" dirty="0" smtClean="0">
                <a:solidFill>
                  <a:schemeClr val="tx1"/>
                </a:solidFill>
              </a:rPr>
              <a:t>международных </a:t>
            </a:r>
            <a:r>
              <a:rPr lang="ru-RU" sz="2400" dirty="0">
                <a:solidFill>
                  <a:schemeClr val="tx1"/>
                </a:solidFill>
              </a:rPr>
              <a:t>исследований)</a:t>
            </a:r>
          </a:p>
        </p:txBody>
      </p:sp>
    </p:spTree>
    <p:extLst>
      <p:ext uri="{BB962C8B-B14F-4D97-AF65-F5344CB8AC3E}">
        <p14:creationId xmlns:p14="http://schemas.microsoft.com/office/powerpoint/2010/main" val="3287058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49140" y="274320"/>
            <a:ext cx="29718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/>
              <a:t>Чтение</a:t>
            </a:r>
            <a:endParaRPr lang="ru-RU" sz="4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62990" y="2520315"/>
            <a:ext cx="3108960" cy="174879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Способ познания 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>мира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610542" y="1514475"/>
            <a:ext cx="4000500" cy="24003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Возможность 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/>
              <a:t>участия в 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/>
              <a:t>социальной 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/>
              <a:t>жизни 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869305" y="4983480"/>
            <a:ext cx="3303270" cy="117729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Инструмент для 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/>
              <a:t>решения задачи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468880" y="4697730"/>
            <a:ext cx="2743200" cy="124587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Средство 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>достижения 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>целей</a:t>
            </a:r>
            <a:endParaRPr lang="ru-RU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15" y="4397851"/>
            <a:ext cx="2459212" cy="2348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s://www.energovector.com/images/upload/i005_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31" y="63023"/>
            <a:ext cx="3569119" cy="2251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3770" y="4578984"/>
            <a:ext cx="1986280" cy="1986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6752" y="63023"/>
            <a:ext cx="2520315" cy="2520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7508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1630" y="538560"/>
            <a:ext cx="10155871" cy="1468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При разработке Концепции оценивания читательской </a:t>
            </a:r>
            <a:r>
              <a:rPr lang="ru-RU" b="1" dirty="0" smtClean="0"/>
              <a:t>грамотности </a:t>
            </a:r>
            <a:r>
              <a:rPr lang="ru-RU" b="1" dirty="0"/>
              <a:t>учтены следующие факторы: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80210" y="2352838"/>
            <a:ext cx="10511790" cy="3247861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появление новых технологий, повлиявших на характер чтения и передачи </a:t>
            </a:r>
            <a:r>
              <a:rPr lang="ru-RU" sz="2400" dirty="0" smtClean="0">
                <a:solidFill>
                  <a:schemeClr val="tx1"/>
                </a:solidFill>
              </a:rPr>
              <a:t>информации</a:t>
            </a:r>
            <a:r>
              <a:rPr lang="ru-RU" sz="2400" dirty="0">
                <a:solidFill>
                  <a:schemeClr val="tx1"/>
                </a:solidFill>
              </a:rPr>
              <a:t>;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потребность </a:t>
            </a:r>
            <a:r>
              <a:rPr lang="ru-RU" sz="2400" dirty="0">
                <a:solidFill>
                  <a:schemeClr val="tx1"/>
                </a:solidFill>
              </a:rPr>
              <a:t>читающих быстро адаптироваться </a:t>
            </a:r>
            <a:r>
              <a:rPr lang="ru-RU" sz="2400" dirty="0" smtClean="0">
                <a:solidFill>
                  <a:schemeClr val="tx1"/>
                </a:solidFill>
              </a:rPr>
              <a:t>в изменяющемся контексте</a:t>
            </a:r>
            <a:r>
              <a:rPr lang="ru-RU" sz="2400" dirty="0">
                <a:solidFill>
                  <a:schemeClr val="tx1"/>
                </a:solidFill>
              </a:rPr>
              <a:t>, обучаться, используя различные источники информации </a:t>
            </a:r>
            <a:r>
              <a:rPr lang="ru-RU" sz="2400" dirty="0" smtClean="0">
                <a:solidFill>
                  <a:schemeClr val="tx1"/>
                </a:solidFill>
              </a:rPr>
              <a:t>одномоментно</a:t>
            </a:r>
            <a:r>
              <a:rPr lang="ru-RU" sz="2400" dirty="0">
                <a:solidFill>
                  <a:schemeClr val="tx1"/>
                </a:solidFill>
              </a:rPr>
              <a:t>;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необходимость </a:t>
            </a:r>
            <a:r>
              <a:rPr lang="ru-RU" sz="2400" dirty="0">
                <a:solidFill>
                  <a:schemeClr val="tx1"/>
                </a:solidFill>
              </a:rPr>
              <a:t>применять полученную в процессе чтения информацию </a:t>
            </a:r>
            <a:r>
              <a:rPr lang="ru-RU" sz="2400" dirty="0" smtClean="0">
                <a:solidFill>
                  <a:schemeClr val="tx1"/>
                </a:solidFill>
              </a:rPr>
              <a:t>в </a:t>
            </a:r>
            <a:r>
              <a:rPr lang="ru-RU" sz="2400" dirty="0">
                <a:solidFill>
                  <a:schemeClr val="tx1"/>
                </a:solidFill>
              </a:rPr>
              <a:t>разных ситуациях, в том числе </a:t>
            </a:r>
            <a:r>
              <a:rPr lang="ru-RU" sz="2400" dirty="0" smtClean="0">
                <a:solidFill>
                  <a:schemeClr val="tx1"/>
                </a:solidFill>
              </a:rPr>
              <a:t>в нестандартных</a:t>
            </a:r>
            <a:r>
              <a:rPr lang="ru-RU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016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0120" y="892890"/>
            <a:ext cx="10624501" cy="10159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/>
              <a:t>Важные умения для современного читателя:</a:t>
            </a:r>
            <a:endParaRPr lang="ru-RU" sz="36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14842" y="2181389"/>
            <a:ext cx="9743758" cy="2356322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осуществлять </a:t>
            </a:r>
            <a:r>
              <a:rPr lang="ru-RU" sz="2400" dirty="0">
                <a:solidFill>
                  <a:schemeClr val="tx1"/>
                </a:solidFill>
              </a:rPr>
              <a:t>эффективный поиск, сортировку и фильтрацию </a:t>
            </a: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большого объёма информации;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проводить </a:t>
            </a:r>
            <a:r>
              <a:rPr lang="ru-RU" sz="2400" dirty="0">
                <a:solidFill>
                  <a:schemeClr val="tx1"/>
                </a:solidFill>
              </a:rPr>
              <a:t>поиск нужной информации при просмотре </a:t>
            </a: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множественных источников;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использовать </a:t>
            </a:r>
            <a:r>
              <a:rPr lang="ru-RU" sz="2400" dirty="0">
                <a:solidFill>
                  <a:schemeClr val="tx1"/>
                </a:solidFill>
              </a:rPr>
              <a:t>информацию текста для решения поставленной </a:t>
            </a: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задачи.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213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>
                <a:solidFill>
                  <a:schemeClr val="tx1"/>
                </a:solidFill>
              </a:rPr>
              <a:t>Оценка читательской грамотности в международных рейтингах </a:t>
            </a: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>опирается на данные международных исследований PIRLS и PISA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83179" y="4023360"/>
            <a:ext cx="1228725" cy="1885950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591750" y="2137410"/>
            <a:ext cx="1228725" cy="19431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811904" y="1657350"/>
            <a:ext cx="5640706" cy="2423160"/>
          </a:xfrm>
          <a:prstGeom prst="rect">
            <a:avLst/>
          </a:prstGeom>
          <a:gradFill flip="none" rotWithShape="1">
            <a:gsLst>
              <a:gs pos="0">
                <a:srgbClr val="1F2297">
                  <a:tint val="66000"/>
                  <a:satMod val="160000"/>
                </a:srgbClr>
              </a:gs>
              <a:gs pos="50000">
                <a:srgbClr val="1F2297">
                  <a:tint val="44500"/>
                  <a:satMod val="160000"/>
                </a:srgbClr>
              </a:gs>
              <a:gs pos="100000">
                <a:srgbClr val="1F2297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ОСВОЕНИЕ ОСНОВ ЧТЕНИЯ С ЦЕЛЬЮ </a:t>
            </a:r>
            <a:r>
              <a:rPr lang="ru-RU" b="1" dirty="0">
                <a:solidFill>
                  <a:schemeClr val="tx1"/>
                </a:solidFill>
              </a:rPr>
              <a:t/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•приобретения читательского </a:t>
            </a:r>
            <a:r>
              <a:rPr lang="ru-RU" b="1" dirty="0">
                <a:solidFill>
                  <a:schemeClr val="tx1"/>
                </a:solidFill>
              </a:rPr>
              <a:t/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литературного опыта </a:t>
            </a:r>
            <a:r>
              <a:rPr lang="ru-RU" b="1" dirty="0">
                <a:solidFill>
                  <a:schemeClr val="tx1"/>
                </a:solidFill>
              </a:rPr>
              <a:t/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•освоения и использования информации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11904" y="4080509"/>
            <a:ext cx="5640706" cy="2092331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СФОРМИРОВАННОСТЬ 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ФУНКЦИОНАЛЬНОЙ ГРАМОТНОСТИ: 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•читательской 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•математической 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•естественно-научной 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•финансовой 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СФОРМИРОВАННОСТЬ НАВЫКОВ 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РАЗРЕШЕНИЯ ПРОБЛЕМ, КРЕАТИВНОГО 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МЫШЛЕНИЯ 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452610" y="1657350"/>
            <a:ext cx="2263140" cy="2366010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PIRLS –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Progress in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International Reading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Literacy Study, 4 </a:t>
            </a:r>
            <a:r>
              <a:rPr lang="en-US" dirty="0" err="1"/>
              <a:t>класс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452610" y="4023360"/>
            <a:ext cx="2263140" cy="214948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PISA – 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en-US" sz="1600" b="1" dirty="0" err="1"/>
              <a:t>Programme</a:t>
            </a:r>
            <a:r>
              <a:rPr lang="en-US" sz="1600" b="1" dirty="0"/>
              <a:t> for 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en-US" sz="1600" b="1" dirty="0"/>
              <a:t>International Student 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en-US" sz="1600" b="1" dirty="0"/>
              <a:t>Assessment, 15-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ru-RU" sz="1600" b="1" dirty="0"/>
              <a:t>летние школьники </a:t>
            </a:r>
            <a:r>
              <a:rPr lang="ru-RU" sz="1600" b="1" dirty="0"/>
              <a:t/>
            </a:r>
            <a:br>
              <a:rPr lang="ru-RU" sz="1600" b="1" dirty="0"/>
            </a:br>
            <a:r>
              <a:rPr lang="ru-RU" sz="1600" b="1" dirty="0"/>
              <a:t>9 и 10 классы</a:t>
            </a:r>
            <a:endParaRPr lang="ru-RU" sz="1600" b="1" dirty="0"/>
          </a:p>
        </p:txBody>
      </p:sp>
      <p:pic>
        <p:nvPicPr>
          <p:cNvPr id="2050" name="Picture 2" descr="https://adiscuola.it/assets/uploads/2017/12/1__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880" y="1657350"/>
            <a:ext cx="2494595" cy="242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10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358140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4" name="Picture 6" descr="https://gazeta-pedagogov.ru/wp-content/uploads/2019/03/v-issledovanii-pisa-2021-goda-proveryat-matematicheskuyu-gramotnost-i-kreativnoe-myshlenie-15-letnih-shkolniko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880" y="4080510"/>
            <a:ext cx="2486024" cy="2092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4624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3060" y="624110"/>
            <a:ext cx="9881551" cy="1280890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Что такое </a:t>
            </a:r>
            <a:r>
              <a:rPr lang="ru-RU" b="1" dirty="0">
                <a:solidFill>
                  <a:srgbClr val="FF0000"/>
                </a:solidFill>
              </a:rPr>
              <a:t>ЧИТАТЕЛЬСКАЯ ГРАМОТНОСТЬ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02213" y="1549792"/>
            <a:ext cx="3992732" cy="941947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читательская </a:t>
            </a: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грамотность </a:t>
            </a:r>
            <a:r>
              <a:rPr lang="en-US" b="1" dirty="0">
                <a:solidFill>
                  <a:srgbClr val="FF0000"/>
                </a:solidFill>
              </a:rPr>
              <a:t>PIRLS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1560" y="2548966"/>
            <a:ext cx="5880545" cy="3354060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Читательская грамотность –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способность понимать и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использовать письменную речь во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всём разнообразии её форм для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целей, требуемых обществом и (или)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ценных для индивида. Они читают,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чтобы учиться, чтобы участвовать в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школьных и внешкольных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читательских сообществах и для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удовольствия.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518059" y="1623060"/>
            <a:ext cx="3999001" cy="774087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читательская </a:t>
            </a: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грамотность </a:t>
            </a:r>
            <a:r>
              <a:rPr lang="en-US" b="1" dirty="0">
                <a:solidFill>
                  <a:srgbClr val="FF0000"/>
                </a:solidFill>
              </a:rPr>
              <a:t>PISA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640830" y="2545738"/>
            <a:ext cx="5143500" cy="3695042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Читательская грамотность –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способность человека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понимать и использовать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тексты, размышлять о них и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заниматься чтением для того,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чтобы достигать своих целей,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расширять свои знания и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возможности, участвовать в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социальной </a:t>
            </a:r>
            <a:r>
              <a:rPr lang="ru-RU" sz="2000" dirty="0" smtClean="0">
                <a:solidFill>
                  <a:schemeClr val="tx1"/>
                </a:solidFill>
              </a:rPr>
              <a:t>жизни.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7" name="Picture 2" descr="https://adiscuola.it/assets/uploads/2017/12/1__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441" y="1303020"/>
            <a:ext cx="1280159" cy="12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gazeta-pedagogov.ru/wp-content/uploads/2019/03/v-issledovanii-pisa-2021-goda-proveryat-matematicheskuyu-gramotnost-i-kreativnoe-myshlenie-15-letnih-shkolniko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310" y="1219999"/>
            <a:ext cx="1576119" cy="1326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631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8610" y="720089"/>
            <a:ext cx="11883390" cy="914401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Основные подходы к оценке читательской </a:t>
            </a:r>
            <a:r>
              <a:rPr lang="ru-RU" sz="3200" b="1" dirty="0" smtClean="0"/>
              <a:t>грамотности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3443" y="1508760"/>
            <a:ext cx="9446577" cy="4972411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Сделаны </a:t>
            </a:r>
            <a:r>
              <a:rPr lang="ru-RU" dirty="0">
                <a:solidFill>
                  <a:schemeClr val="tx1"/>
                </a:solidFill>
              </a:rPr>
              <a:t>акценты на чтении </a:t>
            </a:r>
            <a:r>
              <a:rPr lang="ru-RU" dirty="0">
                <a:solidFill>
                  <a:srgbClr val="FF0000"/>
                </a:solidFill>
              </a:rPr>
              <a:t>составных текстов </a:t>
            </a:r>
            <a:r>
              <a:rPr lang="ru-RU" dirty="0" smtClean="0">
                <a:solidFill>
                  <a:srgbClr val="FF0000"/>
                </a:solidFill>
              </a:rPr>
              <a:t>                  </a:t>
            </a:r>
            <a:r>
              <a:rPr lang="ru-RU" dirty="0" smtClean="0">
                <a:solidFill>
                  <a:schemeClr val="tx1"/>
                </a:solidFill>
              </a:rPr>
              <a:t>это </a:t>
            </a:r>
            <a:r>
              <a:rPr lang="ru-RU" dirty="0">
                <a:solidFill>
                  <a:schemeClr val="tx1"/>
                </a:solidFill>
              </a:rPr>
              <a:t>позволяет оценить умение интерпретировать и обобщать информацию, полученную из нескольких отличающихся источников. </a:t>
            </a:r>
            <a:endParaRPr lang="ru-RU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Уделено </a:t>
            </a:r>
            <a:r>
              <a:rPr lang="ru-RU" dirty="0">
                <a:solidFill>
                  <a:schemeClr val="tx1"/>
                </a:solidFill>
              </a:rPr>
              <a:t>особое внимание развитию способности </a:t>
            </a:r>
            <a:r>
              <a:rPr lang="ru-RU" u="sng" dirty="0">
                <a:solidFill>
                  <a:schemeClr val="tx1"/>
                </a:solidFill>
              </a:rPr>
              <a:t>применять полученную в процессе чтения информацию </a:t>
            </a:r>
            <a:r>
              <a:rPr lang="ru-RU" dirty="0">
                <a:solidFill>
                  <a:schemeClr val="tx1"/>
                </a:solidFill>
              </a:rPr>
              <a:t>в разных жизненных ситуациях, в т. ч. в нестандартных </a:t>
            </a:r>
            <a:r>
              <a:rPr lang="ru-RU" dirty="0" smtClean="0">
                <a:solidFill>
                  <a:schemeClr val="tx1"/>
                </a:solidFill>
              </a:rPr>
              <a:t>                  расширен </a:t>
            </a:r>
            <a:r>
              <a:rPr lang="ru-RU" dirty="0">
                <a:solidFill>
                  <a:srgbClr val="FF0000"/>
                </a:solidFill>
              </a:rPr>
              <a:t>спектр оцениваемых умений: </a:t>
            </a:r>
            <a:r>
              <a:rPr lang="ru-RU" dirty="0">
                <a:solidFill>
                  <a:schemeClr val="tx1"/>
                </a:solidFill>
              </a:rPr>
              <a:t>добавлены умения, связанные с осмыслением и оценкой информации (критически оценивать качество и достоверность информации, обнаруживать противоречия), применением полученной информации при решении широкого круга задач. </a:t>
            </a:r>
            <a:endParaRPr lang="ru-RU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Расширены </a:t>
            </a:r>
            <a:r>
              <a:rPr lang="ru-RU" dirty="0">
                <a:solidFill>
                  <a:schemeClr val="tx1"/>
                </a:solidFill>
              </a:rPr>
              <a:t>типы и тематика используемых текстов для оценки различных читательских умений </a:t>
            </a:r>
            <a:r>
              <a:rPr lang="ru-RU" dirty="0" smtClean="0">
                <a:solidFill>
                  <a:schemeClr val="tx1"/>
                </a:solidFill>
              </a:rPr>
              <a:t>                     это </a:t>
            </a:r>
            <a:r>
              <a:rPr lang="ru-RU" dirty="0">
                <a:solidFill>
                  <a:schemeClr val="tx1"/>
                </a:solidFill>
              </a:rPr>
              <a:t>не только художественные тексты и тексты, связанные с предметной областью «русский язык», это большой блок информационных текстов, текстов, относящихся к различным предметным областям, а также тексты, поднимающие темы, выходящие за рамки изучаемых в школе.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8035290" y="142875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4381500" y="298704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5101590" y="473583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401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551" y="788671"/>
            <a:ext cx="10647362" cy="82296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/>
              <a:t>Описание инструментария </a:t>
            </a:r>
            <a:endParaRPr lang="ru-RU" sz="4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9213" y="1805941"/>
            <a:ext cx="8915399" cy="4097722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Комплексные </a:t>
            </a:r>
            <a:r>
              <a:rPr lang="ru-RU" dirty="0">
                <a:solidFill>
                  <a:schemeClr val="tx1"/>
                </a:solidFill>
              </a:rPr>
              <a:t>задания, объединенные общей темой или </a:t>
            </a:r>
            <a:r>
              <a:rPr lang="ru-RU" dirty="0" smtClean="0">
                <a:solidFill>
                  <a:schemeClr val="tx1"/>
                </a:solidFill>
              </a:rPr>
              <a:t>проблемой.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Каждый </a:t>
            </a:r>
            <a:r>
              <a:rPr lang="ru-RU" dirty="0">
                <a:solidFill>
                  <a:schemeClr val="tx1"/>
                </a:solidFill>
              </a:rPr>
              <a:t>блок включает текст, в котором представлена некоторая ситуация, </a:t>
            </a:r>
            <a:r>
              <a:rPr lang="ru-RU" dirty="0" smtClean="0">
                <a:solidFill>
                  <a:schemeClr val="tx1"/>
                </a:solidFill>
              </a:rPr>
              <a:t>и </a:t>
            </a:r>
            <a:r>
              <a:rPr lang="ru-RU" dirty="0">
                <a:solidFill>
                  <a:schemeClr val="tx1"/>
                </a:solidFill>
              </a:rPr>
              <a:t>от 7 до 10 вопросов различной </a:t>
            </a:r>
            <a:r>
              <a:rPr lang="ru-RU" dirty="0" smtClean="0">
                <a:solidFill>
                  <a:schemeClr val="tx1"/>
                </a:solidFill>
              </a:rPr>
              <a:t>трудности.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Задания </a:t>
            </a:r>
            <a:r>
              <a:rPr lang="ru-RU" dirty="0">
                <a:solidFill>
                  <a:schemeClr val="tx1"/>
                </a:solidFill>
              </a:rPr>
              <a:t>не типичны для российской школы, а близки к реальным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проблемным </a:t>
            </a:r>
            <a:r>
              <a:rPr lang="ru-RU" dirty="0" smtClean="0">
                <a:solidFill>
                  <a:schemeClr val="tx1"/>
                </a:solidFill>
              </a:rPr>
              <a:t>ситуациям.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Задания </a:t>
            </a:r>
            <a:r>
              <a:rPr lang="ru-RU" dirty="0">
                <a:solidFill>
                  <a:schemeClr val="tx1"/>
                </a:solidFill>
              </a:rPr>
              <a:t>могут быть связаны: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o непосредственно </a:t>
            </a:r>
            <a:r>
              <a:rPr lang="ru-RU" dirty="0">
                <a:solidFill>
                  <a:schemeClr val="tx1"/>
                </a:solidFill>
              </a:rPr>
              <a:t>с информацией предложенного </a:t>
            </a:r>
            <a:r>
              <a:rPr lang="ru-RU" dirty="0" smtClean="0">
                <a:solidFill>
                  <a:schemeClr val="tx1"/>
                </a:solidFill>
              </a:rPr>
              <a:t>текста;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o с </a:t>
            </a:r>
            <a:r>
              <a:rPr lang="ru-RU" dirty="0">
                <a:solidFill>
                  <a:schemeClr val="tx1"/>
                </a:solidFill>
              </a:rPr>
              <a:t>информацией, полученной при изучении разных учебных </a:t>
            </a:r>
            <a:r>
              <a:rPr lang="ru-RU" dirty="0" smtClean="0">
                <a:solidFill>
                  <a:schemeClr val="tx1"/>
                </a:solidFill>
              </a:rPr>
              <a:t>предметов;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o с </a:t>
            </a:r>
            <a:r>
              <a:rPr lang="ru-RU" dirty="0">
                <a:solidFill>
                  <a:schemeClr val="tx1"/>
                </a:solidFill>
              </a:rPr>
              <a:t>личным опытом </a:t>
            </a:r>
            <a:r>
              <a:rPr lang="ru-RU" dirty="0" smtClean="0">
                <a:solidFill>
                  <a:schemeClr val="tx1"/>
                </a:solidFill>
              </a:rPr>
              <a:t>школьника.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Для </a:t>
            </a:r>
            <a:r>
              <a:rPr lang="ru-RU" dirty="0">
                <a:solidFill>
                  <a:schemeClr val="tx1"/>
                </a:solidFill>
              </a:rPr>
              <a:t>выполнения заданий требуется </a:t>
            </a:r>
            <a:r>
              <a:rPr lang="ru-RU" dirty="0" err="1">
                <a:solidFill>
                  <a:schemeClr val="tx1"/>
                </a:solidFill>
              </a:rPr>
              <a:t>сформированность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общеучебных</a:t>
            </a:r>
            <a:r>
              <a:rPr lang="ru-RU" dirty="0">
                <a:solidFill>
                  <a:schemeClr val="tx1"/>
                </a:solidFill>
              </a:rPr>
              <a:t> и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интеллектуальных </a:t>
            </a:r>
            <a:r>
              <a:rPr lang="ru-RU" dirty="0" smtClean="0">
                <a:solidFill>
                  <a:schemeClr val="tx1"/>
                </a:solidFill>
              </a:rPr>
              <a:t>умений.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320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1993" y="720091"/>
            <a:ext cx="8915399" cy="73151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/>
              <a:t>Подходы к отбору текстов:</a:t>
            </a:r>
            <a:endParaRPr lang="ru-RU" sz="4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9213" y="1543051"/>
            <a:ext cx="8915399" cy="436061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информационная </a:t>
            </a:r>
            <a:r>
              <a:rPr lang="ru-RU" sz="2000" dirty="0">
                <a:solidFill>
                  <a:schemeClr val="tx1"/>
                </a:solidFill>
              </a:rPr>
              <a:t>насыщенность текстового материала; </a:t>
            </a:r>
            <a:endParaRPr lang="ru-RU" sz="2000" dirty="0" smtClean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отсутствие </a:t>
            </a:r>
            <a:r>
              <a:rPr lang="ru-RU" sz="2000" dirty="0">
                <a:solidFill>
                  <a:schemeClr val="tx1"/>
                </a:solidFill>
              </a:rPr>
              <a:t>«привязки» к содержанию разных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образовательных областей, представленных в школьном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курсе</a:t>
            </a:r>
            <a:r>
              <a:rPr lang="ru-RU" sz="2000" dirty="0" smtClean="0">
                <a:solidFill>
                  <a:schemeClr val="tx1"/>
                </a:solidFill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 соответствие </a:t>
            </a:r>
            <a:r>
              <a:rPr lang="ru-RU" sz="2000" dirty="0">
                <a:solidFill>
                  <a:schemeClr val="tx1"/>
                </a:solidFill>
              </a:rPr>
              <a:t>возрастным особенностям восприятия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ученика; </a:t>
            </a:r>
            <a:endParaRPr lang="ru-RU" sz="2000" dirty="0" smtClean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соответствие </a:t>
            </a:r>
            <a:r>
              <a:rPr lang="ru-RU" sz="2000" dirty="0">
                <a:solidFill>
                  <a:schemeClr val="tx1"/>
                </a:solidFill>
              </a:rPr>
              <a:t>читательским и жизненным интересам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учеников</a:t>
            </a:r>
            <a:r>
              <a:rPr lang="ru-RU" sz="2000" dirty="0" smtClean="0">
                <a:solidFill>
                  <a:schemeClr val="tx1"/>
                </a:solidFill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</a:rPr>
              <a:t> возможность </a:t>
            </a:r>
            <a:r>
              <a:rPr lang="ru-RU" sz="2000" dirty="0">
                <a:solidFill>
                  <a:schemeClr val="tx1"/>
                </a:solidFill>
              </a:rPr>
              <a:t>разработать задания, «готовящие к жизни», на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основе данного текстового материала.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11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861790"/>
          </a:xfrm>
        </p:spPr>
        <p:txBody>
          <a:bodyPr/>
          <a:lstStyle/>
          <a:p>
            <a:pPr algn="ctr"/>
            <a:r>
              <a:rPr lang="ru-RU" b="1" dirty="0"/>
              <a:t>Содержательная область: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– Человек и природа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Путешествия по родной земле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Изучение планеты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Научные открытия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Будущее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Смысл жизни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Человек и технический прогресс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Экологические проблемы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Великие люди нашей страны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Межличностные отношения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– Взаимодействие людей в обществе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Безопасность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Здоровье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Школьная жизнь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Выбор товаров и услуг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Человек и книга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Научные знания и открытия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Работа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Внутренний мир человека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– Культура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3122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60613" y="640081"/>
            <a:ext cx="8915399" cy="868679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/>
              <a:t>Типы текстов</a:t>
            </a:r>
            <a:endParaRPr lang="ru-RU" sz="4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9213" y="1668781"/>
            <a:ext cx="9602787" cy="4234882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Сплошные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1) описание (художественное и техническое); 2) повествование (рассказ,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репортаж); 3) объяснение (объяснительное сочинение, определение понятия, </a:t>
            </a:r>
            <a:r>
              <a:rPr lang="ru-RU" dirty="0" smtClean="0">
                <a:solidFill>
                  <a:schemeClr val="tx1"/>
                </a:solidFill>
              </a:rPr>
              <a:t>толкование </a:t>
            </a:r>
            <a:r>
              <a:rPr lang="ru-RU" dirty="0">
                <a:solidFill>
                  <a:schemeClr val="tx1"/>
                </a:solidFill>
              </a:rPr>
              <a:t>слова, резюме/выводы, интерпретация); </a:t>
            </a:r>
            <a:r>
              <a:rPr lang="ru-RU" dirty="0" smtClean="0">
                <a:solidFill>
                  <a:schemeClr val="tx1"/>
                </a:solidFill>
              </a:rPr>
              <a:t>4)аргументация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(комментарий, обоснование); 5) инструкция (указание к выполнению работы;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правила, законы). </a:t>
            </a:r>
            <a:endParaRPr lang="ru-RU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b="1" dirty="0" err="1" smtClean="0">
                <a:solidFill>
                  <a:schemeClr val="tx1"/>
                </a:solidFill>
              </a:rPr>
              <a:t>Несплошные</a:t>
            </a:r>
            <a:r>
              <a:rPr lang="ru-RU" dirty="0" smtClean="0">
                <a:solidFill>
                  <a:schemeClr val="tx1"/>
                </a:solidFill>
              </a:rPr>
              <a:t> (кроме вербальных элементов включают визуальные ряды: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1) графики; 2) диаграммы; 3) таблицы; 4) карты, схемы; 5) рисунки,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фотографии, 6) формы (анкеты и др.); 7) информационные листы и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объявления)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 Составные </a:t>
            </a:r>
            <a:r>
              <a:rPr lang="ru-RU" dirty="0" smtClean="0">
                <a:solidFill>
                  <a:schemeClr val="tx1"/>
                </a:solidFill>
              </a:rPr>
              <a:t>(разные типы текстов, объединенные одной темой)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20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063490" y="2779776"/>
            <a:ext cx="2491740" cy="128016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Реальная </a:t>
            </a:r>
            <a:r>
              <a:rPr lang="ru-RU" sz="2400" b="1" dirty="0" err="1" smtClean="0"/>
              <a:t>ситауция</a:t>
            </a:r>
            <a:endParaRPr lang="ru-RU" sz="2400" b="1" dirty="0"/>
          </a:p>
        </p:txBody>
      </p:sp>
      <p:sp>
        <p:nvSpPr>
          <p:cNvPr id="3" name="Блок-схема: несколько документов 2"/>
          <p:cNvSpPr/>
          <p:nvPr/>
        </p:nvSpPr>
        <p:spPr>
          <a:xfrm>
            <a:off x="8515350" y="4057650"/>
            <a:ext cx="2731770" cy="1200150"/>
          </a:xfrm>
          <a:prstGeom prst="flowChartMultidocumen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Тип текста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4" name="Блок-схема: типовой процесс 3"/>
          <p:cNvSpPr/>
          <p:nvPr/>
        </p:nvSpPr>
        <p:spPr>
          <a:xfrm>
            <a:off x="937260" y="4057650"/>
            <a:ext cx="2674620" cy="1097280"/>
          </a:xfrm>
          <a:prstGeom prst="flowChartPredefined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Уровень </a:t>
            </a:r>
            <a:r>
              <a:rPr lang="ru-RU" sz="2400" b="1" dirty="0">
                <a:solidFill>
                  <a:schemeClr val="tx1"/>
                </a:solidFill>
              </a:rPr>
              <a:t/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>сложности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937260" y="1171575"/>
            <a:ext cx="2674620" cy="1497330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Оцениваемые </a:t>
            </a:r>
            <a:r>
              <a:rPr lang="ru-RU" sz="2400" b="1" dirty="0">
                <a:solidFill>
                  <a:schemeClr val="tx1"/>
                </a:solidFill>
              </a:rPr>
              <a:t/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>компетенции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5063490" y="729234"/>
            <a:ext cx="2388869" cy="1191006"/>
          </a:xfrm>
          <a:prstGeom prst="horizontalScroll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Контекст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8286750" y="1690497"/>
            <a:ext cx="3406140" cy="1258443"/>
          </a:xfrm>
          <a:prstGeom prst="flowChartTermina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Содержательная </a:t>
            </a:r>
            <a:r>
              <a:rPr lang="ru-RU" sz="2400" b="1" dirty="0">
                <a:solidFill>
                  <a:schemeClr val="tx1"/>
                </a:solidFill>
              </a:rPr>
              <a:t/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>область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4920614" y="5063490"/>
            <a:ext cx="2777490" cy="1097280"/>
          </a:xfrm>
          <a:prstGeom prst="wedgeRoundRectCallout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  <a:tint val="66000"/>
                  <a:satMod val="160000"/>
                </a:schemeClr>
              </a:gs>
              <a:gs pos="50000">
                <a:schemeClr val="tx1">
                  <a:lumMod val="50000"/>
                  <a:lumOff val="50000"/>
                  <a:tint val="44500"/>
                  <a:satMod val="160000"/>
                </a:schemeClr>
              </a:gs>
              <a:gs pos="100000">
                <a:schemeClr val="tx1">
                  <a:lumMod val="50000"/>
                  <a:lumOff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Формат ответа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1864536">
            <a:off x="3817753" y="2247903"/>
            <a:ext cx="909577" cy="5261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9728665">
            <a:off x="3888325" y="4017744"/>
            <a:ext cx="873171" cy="3998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16200000">
            <a:off x="5814366" y="4320995"/>
            <a:ext cx="887116" cy="3992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13501015">
            <a:off x="7418416" y="3992036"/>
            <a:ext cx="838142" cy="4326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8455645">
            <a:off x="7520448" y="2624092"/>
            <a:ext cx="831129" cy="5109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5400000">
            <a:off x="5890164" y="2097120"/>
            <a:ext cx="838391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982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57743" y="285751"/>
            <a:ext cx="8915399" cy="94869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/>
              <a:t>Формат ответов</a:t>
            </a:r>
            <a:endParaRPr lang="ru-RU" sz="4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0583" y="1291229"/>
            <a:ext cx="8915399" cy="3943711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Выбор </a:t>
            </a:r>
            <a:r>
              <a:rPr lang="ru-RU" sz="2400" dirty="0">
                <a:solidFill>
                  <a:schemeClr val="tx1"/>
                </a:solidFill>
              </a:rPr>
              <a:t>ответа из ряда предложенных (одного или нескольких, в </a:t>
            </a:r>
            <a:r>
              <a:rPr lang="ru-RU" sz="2400" dirty="0" err="1">
                <a:solidFill>
                  <a:schemeClr val="tx1"/>
                </a:solidFill>
              </a:rPr>
              <a:t>т.ч</a:t>
            </a:r>
            <a:r>
              <a:rPr lang="ru-RU" sz="2400" dirty="0">
                <a:solidFill>
                  <a:schemeClr val="tx1"/>
                </a:solidFill>
              </a:rPr>
              <a:t>. заданного графически</a:t>
            </a:r>
            <a:r>
              <a:rPr lang="ru-RU" sz="2400" dirty="0" smtClean="0">
                <a:solidFill>
                  <a:schemeClr val="tx1"/>
                </a:solidFill>
              </a:rPr>
              <a:t>);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Выбор </a:t>
            </a:r>
            <a:r>
              <a:rPr lang="ru-RU" sz="2400" dirty="0">
                <a:solidFill>
                  <a:schemeClr val="tx1"/>
                </a:solidFill>
              </a:rPr>
              <a:t>ответа внутри текста выделением </a:t>
            </a:r>
            <a:r>
              <a:rPr lang="ru-RU" sz="2400" dirty="0" smtClean="0">
                <a:solidFill>
                  <a:schemeClr val="tx1"/>
                </a:solidFill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Расположение </a:t>
            </a:r>
            <a:r>
              <a:rPr lang="ru-RU" sz="2400" dirty="0">
                <a:solidFill>
                  <a:schemeClr val="tx1"/>
                </a:solidFill>
              </a:rPr>
              <a:t>ответов в определенной </a:t>
            </a:r>
            <a:r>
              <a:rPr lang="ru-RU" sz="2400" dirty="0" smtClean="0">
                <a:solidFill>
                  <a:schemeClr val="tx1"/>
                </a:solidFill>
              </a:rPr>
              <a:t>последовательности;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Заполнение </a:t>
            </a:r>
            <a:r>
              <a:rPr lang="ru-RU" sz="2400" dirty="0">
                <a:solidFill>
                  <a:schemeClr val="tx1"/>
                </a:solidFill>
              </a:rPr>
              <a:t>таблиц (умение определять наличие/отсутствие информации, устанавливать соответствие и т.д</a:t>
            </a:r>
            <a:r>
              <a:rPr lang="ru-RU" sz="2400" dirty="0" smtClean="0">
                <a:solidFill>
                  <a:schemeClr val="tx1"/>
                </a:solidFill>
              </a:rPr>
              <a:t>.);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 Построение </a:t>
            </a:r>
            <a:r>
              <a:rPr lang="ru-RU" sz="2400" dirty="0">
                <a:solidFill>
                  <a:schemeClr val="tx1"/>
                </a:solidFill>
              </a:rPr>
              <a:t>маршрута на </a:t>
            </a:r>
            <a:r>
              <a:rPr lang="ru-RU" sz="2400" dirty="0" smtClean="0">
                <a:solidFill>
                  <a:schemeClr val="tx1"/>
                </a:solidFill>
              </a:rPr>
              <a:t>карте;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Ввод </a:t>
            </a:r>
            <a:r>
              <a:rPr lang="ru-RU" sz="2400" dirty="0">
                <a:solidFill>
                  <a:schemeClr val="tx1"/>
                </a:solidFill>
              </a:rPr>
              <a:t>краткого </a:t>
            </a:r>
            <a:r>
              <a:rPr lang="ru-RU" sz="2400" dirty="0" smtClean="0">
                <a:solidFill>
                  <a:schemeClr val="tx1"/>
                </a:solidFill>
              </a:rPr>
              <a:t>ответа;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Ввод развёрнутого ответа (в одно, два или три поля</a:t>
            </a:r>
            <a:r>
              <a:rPr lang="ru-RU" sz="2400" dirty="0" smtClean="0">
                <a:solidFill>
                  <a:schemeClr val="tx1"/>
                </a:solidFill>
              </a:rPr>
              <a:t>).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0825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80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40603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2960" y="685801"/>
            <a:ext cx="10309859" cy="857249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/>
              <a:t>Основные группы читательских умений </a:t>
            </a:r>
            <a:endParaRPr lang="ru-RU" sz="3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880360" y="1783080"/>
            <a:ext cx="5977890" cy="914400"/>
          </a:xfrm>
          <a:prstGeom prst="round2Diag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1. Находить и извлекать 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>информацию </a:t>
            </a:r>
            <a:endParaRPr lang="ru-RU" sz="2400" b="1" dirty="0"/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2880360" y="2998470"/>
            <a:ext cx="6080760" cy="914400"/>
          </a:xfrm>
          <a:prstGeom prst="round2Diag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2. Интегрировать и 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>интерпретировать информацию</a:t>
            </a:r>
            <a:endParaRPr lang="ru-RU" sz="2400" b="1" dirty="0"/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2880360" y="5394960"/>
            <a:ext cx="6080760" cy="914400"/>
          </a:xfrm>
          <a:prstGeom prst="round2Diag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4. Использовать информацию из 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>текста </a:t>
            </a:r>
            <a:endParaRPr lang="ru-RU" sz="2400" b="1" dirty="0"/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2880360" y="4187190"/>
            <a:ext cx="6080760" cy="914400"/>
          </a:xfrm>
          <a:prstGeom prst="round2Diag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3. Осмысливать и оценивать 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>содержание и форму текста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713276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0583" y="777241"/>
            <a:ext cx="8915399" cy="811530"/>
          </a:xfrm>
        </p:spPr>
        <p:txBody>
          <a:bodyPr>
            <a:normAutofit/>
          </a:bodyPr>
          <a:lstStyle/>
          <a:p>
            <a:r>
              <a:rPr lang="ru-RU" sz="4000" b="1" dirty="0"/>
              <a:t>Читательские умения. 1 группа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51660" y="1760221"/>
            <a:ext cx="10161269" cy="4143442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tx1"/>
                </a:solidFill>
              </a:rPr>
              <a:t>1. Находить и извлекать информацию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1.1 Определять место, где содержится искомая информация (фрагмент текста, </a:t>
            </a:r>
            <a:r>
              <a:rPr lang="ru-RU" sz="2000" dirty="0" smtClean="0">
                <a:solidFill>
                  <a:schemeClr val="tx1"/>
                </a:solidFill>
              </a:rPr>
              <a:t>гиперссылка</a:t>
            </a:r>
            <a:r>
              <a:rPr lang="ru-RU" sz="2000" dirty="0">
                <a:solidFill>
                  <a:schemeClr val="tx1"/>
                </a:solidFill>
              </a:rPr>
              <a:t>, ссылка на сайт и т.д.)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1.2. Уточнять поисковой запрос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1.3. Находить и извлекать одну единицу информации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1.4. Находить и извлекать несколько единиц информации, расположенных в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одном фрагменте текста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1.5. Находить и извлекать несколько единиц информации, расположенных в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разных фрагментах текста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1.6. Находить и извлекать несколько единиц информации, расположенных в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разных текстах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1.7. Определять наличие/отсутствие информации 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8578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77733" y="857251"/>
            <a:ext cx="8915399" cy="857250"/>
          </a:xfrm>
        </p:spPr>
        <p:txBody>
          <a:bodyPr>
            <a:normAutofit/>
          </a:bodyPr>
          <a:lstStyle/>
          <a:p>
            <a:r>
              <a:rPr lang="ru-RU" sz="4000" b="1" dirty="0"/>
              <a:t>Читательские умения. 2 группа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68781" y="1885951"/>
            <a:ext cx="10030142" cy="4017712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chemeClr val="tx1"/>
                </a:solidFill>
              </a:rPr>
              <a:t>2. Интегрировать и интерпретировать информацию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2.1. Понимать </a:t>
            </a:r>
            <a:r>
              <a:rPr lang="ru-RU" sz="1600" dirty="0" err="1">
                <a:solidFill>
                  <a:schemeClr val="tx1"/>
                </a:solidFill>
              </a:rPr>
              <a:t>фактологическую</a:t>
            </a:r>
            <a:r>
              <a:rPr lang="ru-RU" sz="1600" dirty="0">
                <a:solidFill>
                  <a:schemeClr val="tx1"/>
                </a:solidFill>
              </a:rPr>
              <a:t> информацию (сюжет, последовательность событий и т.п</a:t>
            </a:r>
            <a:r>
              <a:rPr lang="ru-RU" sz="1600" dirty="0" smtClean="0">
                <a:solidFill>
                  <a:schemeClr val="tx1"/>
                </a:solidFill>
              </a:rPr>
              <a:t>.).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2.2. Понимать смысловую структуру текста (определять тему, главную мысль/идею текста</a:t>
            </a:r>
            <a:r>
              <a:rPr lang="ru-RU" sz="1600" dirty="0" smtClean="0">
                <a:solidFill>
                  <a:schemeClr val="tx1"/>
                </a:solidFill>
              </a:rPr>
              <a:t>).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2.3 Понимать значение неизвестного слова или выражения на основе контекста </a:t>
            </a:r>
            <a:r>
              <a:rPr lang="ru-RU" sz="1600" dirty="0" smtClean="0">
                <a:solidFill>
                  <a:schemeClr val="tx1"/>
                </a:solidFill>
              </a:rPr>
              <a:t>.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2.4 Устанавливать связи между событиями или утверждениями (причинно-следственные </a:t>
            </a:r>
            <a:r>
              <a:rPr lang="ru-RU" sz="1600" dirty="0" smtClean="0">
                <a:solidFill>
                  <a:schemeClr val="tx1"/>
                </a:solidFill>
              </a:rPr>
              <a:t>.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отношения, отношения аргумент – контраргумент, тезис – пример, сходство – различие и </a:t>
            </a:r>
            <a:r>
              <a:rPr lang="ru-RU" sz="1600" dirty="0" smtClean="0">
                <a:solidFill>
                  <a:schemeClr val="tx1"/>
                </a:solidFill>
              </a:rPr>
              <a:t>др..)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2.5. Понимать графическую </a:t>
            </a:r>
            <a:r>
              <a:rPr lang="ru-RU" sz="1600" dirty="0" smtClean="0">
                <a:solidFill>
                  <a:schemeClr val="tx1"/>
                </a:solidFill>
              </a:rPr>
              <a:t>информацию.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2.6. Соотносить графическую и </a:t>
            </a:r>
            <a:r>
              <a:rPr lang="ru-RU" sz="1600" dirty="0" smtClean="0">
                <a:solidFill>
                  <a:schemeClr val="tx1"/>
                </a:solidFill>
              </a:rPr>
              <a:t>вербальную.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2.7. Делать выводы на основе информации, представленной в одном фрагменте </a:t>
            </a:r>
            <a:r>
              <a:rPr lang="ru-RU" sz="1600" dirty="0" smtClean="0">
                <a:solidFill>
                  <a:schemeClr val="tx1"/>
                </a:solidFill>
              </a:rPr>
              <a:t>текста.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2.8. Делать выводы на основе сравнения данных </a:t>
            </a:r>
            <a:r>
              <a:rPr lang="ru-RU" sz="1600" dirty="0" smtClean="0">
                <a:solidFill>
                  <a:schemeClr val="tx1"/>
                </a:solidFill>
              </a:rPr>
              <a:t>.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2.9. Делать выводы на основе интеграции информации из разных частей текста или разных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текстов </a:t>
            </a:r>
            <a:r>
              <a:rPr lang="ru-RU" sz="1600" dirty="0" smtClean="0">
                <a:solidFill>
                  <a:schemeClr val="tx1"/>
                </a:solidFill>
              </a:rPr>
              <a:t>.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2.10. Понимать чувства, мотивы, характеры </a:t>
            </a:r>
            <a:r>
              <a:rPr lang="ru-RU" sz="1600" dirty="0" smtClean="0">
                <a:solidFill>
                  <a:schemeClr val="tx1"/>
                </a:solidFill>
              </a:rPr>
              <a:t>героев.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2.11. Понимать авторскую позицию по отношению к обсуждаемой проблеме </a:t>
            </a:r>
            <a:r>
              <a:rPr lang="ru-RU" sz="1600" dirty="0" smtClean="0">
                <a:solidFill>
                  <a:schemeClr val="tx1"/>
                </a:solidFill>
              </a:rPr>
              <a:t>.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2.12. Различать факт и мнение </a:t>
            </a:r>
            <a:r>
              <a:rPr lang="ru-RU" sz="1600" dirty="0" smtClean="0">
                <a:solidFill>
                  <a:schemeClr val="tx1"/>
                </a:solidFill>
              </a:rPr>
              <a:t>.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2.13. Интерпретировать текст или его фрагмент, учитывая жанр или ситуацию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функционирования </a:t>
            </a:r>
            <a:r>
              <a:rPr lang="ru-RU" sz="1600" dirty="0" smtClean="0">
                <a:solidFill>
                  <a:schemeClr val="tx1"/>
                </a:solidFill>
              </a:rPr>
              <a:t>текста.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5016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0583" y="102871"/>
            <a:ext cx="8915399" cy="72009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/>
              <a:t>Читательские умения. Группа 3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8811" y="1154431"/>
            <a:ext cx="9641522" cy="4246312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chemeClr val="tx1"/>
                </a:solidFill>
              </a:rPr>
              <a:t>3. Осмысливать и оценивать содержание и форму текста 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3.1 Оценивать содержание текста или его элементов (примеров, аргументов,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иллюстраций и т.п.) относительно целей </a:t>
            </a:r>
            <a:r>
              <a:rPr lang="ru-RU" dirty="0" smtClean="0">
                <a:solidFill>
                  <a:schemeClr val="tx1"/>
                </a:solidFill>
              </a:rPr>
              <a:t>автора.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3.2. Понимать коммуникативное намерение автора, назначение </a:t>
            </a:r>
            <a:r>
              <a:rPr lang="ru-RU" dirty="0" smtClean="0">
                <a:solidFill>
                  <a:schemeClr val="tx1"/>
                </a:solidFill>
              </a:rPr>
              <a:t>текста.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3.3. Определять адресата текста 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3.4. Оценивать форму текста (структуру, стиль и т.д.), целесообразность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использованных автором </a:t>
            </a:r>
            <a:r>
              <a:rPr lang="ru-RU" dirty="0" smtClean="0">
                <a:solidFill>
                  <a:schemeClr val="tx1"/>
                </a:solidFill>
              </a:rPr>
              <a:t>приемов.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3.5. Понимать назначение структурной единицы текста, использованного автором </a:t>
            </a:r>
            <a:r>
              <a:rPr lang="ru-RU" dirty="0" smtClean="0">
                <a:solidFill>
                  <a:schemeClr val="tx1"/>
                </a:solidFill>
              </a:rPr>
              <a:t>приема.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3.6. Оценивать полноту, достоверность информации, содержащейся в одном или </a:t>
            </a:r>
            <a:r>
              <a:rPr lang="ru-RU" dirty="0" smtClean="0">
                <a:solidFill>
                  <a:schemeClr val="tx1"/>
                </a:solidFill>
              </a:rPr>
              <a:t>нескольких текстов.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3.7. Оценивать объективность, надежность источника </a:t>
            </a:r>
            <a:r>
              <a:rPr lang="ru-RU" dirty="0" smtClean="0">
                <a:solidFill>
                  <a:schemeClr val="tx1"/>
                </a:solidFill>
              </a:rPr>
              <a:t>информации.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3.8. Обнаруживать противоречия, содержащиеся в одном или нескольких </a:t>
            </a:r>
            <a:r>
              <a:rPr lang="ru-RU" dirty="0" smtClean="0">
                <a:solidFill>
                  <a:schemeClr val="tx1"/>
                </a:solidFill>
              </a:rPr>
              <a:t>текстах.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3.9. Высказывать и обосновывать собственную точку зрения по вопросу,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обсуждаемому в тексте 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3.10. Устанавливать взаимосвязи между элементами/частями текста или текстами 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8322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03463" y="777241"/>
            <a:ext cx="8915399" cy="5943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Читательские умения. Группа 4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17371" y="1565911"/>
            <a:ext cx="9687242" cy="4337752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4. Использовать информацию из текста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4.1 Использовать информацию из текста для решения практической задачи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(планирование поездки, выбор телефона и т.п.) без привлечения фоновых </a:t>
            </a:r>
            <a:r>
              <a:rPr lang="ru-RU" dirty="0" smtClean="0">
                <a:solidFill>
                  <a:schemeClr val="tx1"/>
                </a:solidFill>
              </a:rPr>
              <a:t>знаний.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4.2 Использовать информацию из текста для решения практической задачи с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привлечением фоновых </a:t>
            </a:r>
            <a:r>
              <a:rPr lang="ru-RU" dirty="0" smtClean="0">
                <a:solidFill>
                  <a:schemeClr val="tx1"/>
                </a:solidFill>
              </a:rPr>
              <a:t>знаний.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4.3 Формулировать на основе полученной из текста информации собственную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гипотезу, прогнозировать события, течение процесса, результаты эксперимента на </a:t>
            </a:r>
            <a:r>
              <a:rPr lang="ru-RU" dirty="0" smtClean="0">
                <a:solidFill>
                  <a:schemeClr val="tx1"/>
                </a:solidFill>
              </a:rPr>
              <a:t>основе </a:t>
            </a:r>
            <a:r>
              <a:rPr lang="ru-RU" dirty="0">
                <a:solidFill>
                  <a:schemeClr val="tx1"/>
                </a:solidFill>
              </a:rPr>
              <a:t>информации текста 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4.4. Предлагать интерпретацию нового явления, принадлежащего к тому же классу </a:t>
            </a:r>
            <a:r>
              <a:rPr lang="ru-RU" dirty="0" smtClean="0">
                <a:solidFill>
                  <a:schemeClr val="tx1"/>
                </a:solidFill>
              </a:rPr>
              <a:t>явлений</a:t>
            </a:r>
            <a:r>
              <a:rPr lang="ru-RU" dirty="0">
                <a:solidFill>
                  <a:schemeClr val="tx1"/>
                </a:solidFill>
              </a:rPr>
              <a:t>, который обсуждается в тексте (в том числе с переносом из одной </a:t>
            </a:r>
            <a:r>
              <a:rPr lang="ru-RU" dirty="0" smtClean="0">
                <a:solidFill>
                  <a:schemeClr val="tx1"/>
                </a:solidFill>
              </a:rPr>
              <a:t>предметной </a:t>
            </a:r>
            <a:r>
              <a:rPr lang="ru-RU" dirty="0">
                <a:solidFill>
                  <a:schemeClr val="tx1"/>
                </a:solidFill>
              </a:rPr>
              <a:t>области в другую</a:t>
            </a:r>
            <a:r>
              <a:rPr lang="ru-RU" dirty="0" smtClean="0">
                <a:solidFill>
                  <a:schemeClr val="tx1"/>
                </a:solidFill>
              </a:rPr>
              <a:t>).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4.5. Выявлять связь между прочитанным и современной </a:t>
            </a:r>
            <a:r>
              <a:rPr lang="ru-RU" dirty="0" smtClean="0">
                <a:solidFill>
                  <a:schemeClr val="tx1"/>
                </a:solidFill>
              </a:rPr>
              <a:t>реальностью.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5996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5910" y="464090"/>
            <a:ext cx="10435590" cy="896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/>
              <a:t>Структура заданий по читательской грамотности</a:t>
            </a:r>
            <a:endParaRPr lang="ru-RU" sz="32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92" b="9489"/>
          <a:stretch/>
        </p:blipFill>
        <p:spPr bwMode="auto">
          <a:xfrm>
            <a:off x="0" y="1211580"/>
            <a:ext cx="13011150" cy="5646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48850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4420" y="0"/>
            <a:ext cx="10847069" cy="1337309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Трудности российских школьников в PISA выявлены при </a:t>
            </a:r>
            <a:r>
              <a:rPr lang="ru-RU" sz="2800" b="1" dirty="0">
                <a:solidFill>
                  <a:schemeClr val="tx1"/>
                </a:solidFill>
              </a:rPr>
              <a:t/>
            </a:r>
            <a:br>
              <a:rPr lang="ru-RU" sz="2800" b="1" dirty="0">
                <a:solidFill>
                  <a:schemeClr val="tx1"/>
                </a:solidFill>
              </a:rPr>
            </a:br>
            <a:r>
              <a:rPr lang="ru-RU" sz="2800" b="1" dirty="0">
                <a:solidFill>
                  <a:schemeClr val="tx1"/>
                </a:solidFill>
              </a:rPr>
              <a:t>выполнении следующих типов заданий: 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03069" y="1428751"/>
            <a:ext cx="9801543" cy="4474912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1.Выдвижение собственных предположений на основе размышления над текстом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(как мог бы измениться текст в случае описанной в задании ситуации);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2.Установление различий между двумя текстами на одну тему, особенно в случае, </a:t>
            </a:r>
            <a:r>
              <a:rPr lang="ru-RU" dirty="0" smtClean="0">
                <a:solidFill>
                  <a:schemeClr val="tx1"/>
                </a:solidFill>
              </a:rPr>
              <a:t>если </a:t>
            </a:r>
            <a:r>
              <a:rPr lang="ru-RU" dirty="0">
                <a:solidFill>
                  <a:schemeClr val="tx1"/>
                </a:solidFill>
              </a:rPr>
              <a:t>место расположения искомой информации неочевидно;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3.Выражение идеи в художественном тексте, в котором представлено авторское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осмысление общеизвестной темы;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4.Сравнение ситуации текста с реальной ситуацией из жизни;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5.Обозначение маршрута на карте в соответствии с информацией текста;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6.Оценка элементов формы текста в соответствии с коммуникативной задачей автора;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7. Опровержение высказывания, противоречащего информации текста, когда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необходимо сделать обобщение, выходящее за рамки данной в тексте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информации;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8. Оценка стилевых авторских приемов; 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9.Выбор текста в соответствии с содержанием вопроса при работе с множественным </a:t>
            </a:r>
            <a:r>
              <a:rPr lang="ru-RU" dirty="0" smtClean="0">
                <a:solidFill>
                  <a:schemeClr val="tx1"/>
                </a:solidFill>
              </a:rPr>
              <a:t>текстом </a:t>
            </a:r>
            <a:r>
              <a:rPr lang="ru-RU" dirty="0">
                <a:solidFill>
                  <a:schemeClr val="tx1"/>
                </a:solidFill>
              </a:rPr>
              <a:t>(несколько источников информации).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8034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58747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Пример задания </a:t>
            </a:r>
            <a:r>
              <a:rPr lang="en-US" sz="3200" b="1" dirty="0"/>
              <a:t>PISA-2018</a:t>
            </a:r>
            <a:endParaRPr lang="ru-RU" sz="32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9" t="11120" r="13823" b="4976"/>
          <a:stretch/>
        </p:blipFill>
        <p:spPr bwMode="auto">
          <a:xfrm>
            <a:off x="171450" y="1245868"/>
            <a:ext cx="12020549" cy="5783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39215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8" t="4939" r="14043"/>
          <a:stretch/>
        </p:blipFill>
        <p:spPr bwMode="auto">
          <a:xfrm>
            <a:off x="0" y="182026"/>
            <a:ext cx="12192000" cy="679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9300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6" t="6992" r="14268"/>
          <a:stretch/>
        </p:blipFill>
        <p:spPr bwMode="auto">
          <a:xfrm>
            <a:off x="0" y="125730"/>
            <a:ext cx="12192000" cy="6732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69564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65" t="4880" r="13997" b="1616"/>
          <a:stretch/>
        </p:blipFill>
        <p:spPr bwMode="auto">
          <a:xfrm>
            <a:off x="0" y="125730"/>
            <a:ext cx="12192000" cy="6732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68497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3" t="6032" r="13822" b="1424"/>
          <a:stretch/>
        </p:blipFill>
        <p:spPr bwMode="auto">
          <a:xfrm>
            <a:off x="0" y="102871"/>
            <a:ext cx="12192000" cy="6755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40255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65" t="4496" r="24100" b="1616"/>
          <a:stretch/>
        </p:blipFill>
        <p:spPr bwMode="auto">
          <a:xfrm>
            <a:off x="0" y="114300"/>
            <a:ext cx="12192000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53088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5774" y="211001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accent1"/>
                </a:solidFill>
              </a:rPr>
              <a:t>Спасибо за внимание!</a:t>
            </a:r>
            <a:endParaRPr lang="ru-RU" sz="4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67549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205</TotalTime>
  <Words>523</Words>
  <Application>Microsoft Office PowerPoint</Application>
  <PresentationFormat>Произвольный</PresentationFormat>
  <Paragraphs>91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Легкий дым</vt:lpstr>
      <vt:lpstr>Презентация PowerPoint</vt:lpstr>
      <vt:lpstr>Основные вопросы:  </vt:lpstr>
      <vt:lpstr>Презентация PowerPoint</vt:lpstr>
      <vt:lpstr>При разработке Концепции оценивания читательской грамотности учтены следующие факторы:</vt:lpstr>
      <vt:lpstr>Важные умения для современного читателя:</vt:lpstr>
      <vt:lpstr>Оценка читательской грамотности в международных рейтингах  опирается на данные международных исследований PIRLS и PISA</vt:lpstr>
      <vt:lpstr>Что такое ЧИТАТЕЛЬСКАЯ ГРАМОТНОСТЬ</vt:lpstr>
      <vt:lpstr>Основные подходы к оценке читательской грамотности</vt:lpstr>
      <vt:lpstr>Описание инструментария </vt:lpstr>
      <vt:lpstr>Подходы к отбору текстов:</vt:lpstr>
      <vt:lpstr>Содержательная область:</vt:lpstr>
      <vt:lpstr>Типы текстов</vt:lpstr>
      <vt:lpstr>Презентация PowerPoint</vt:lpstr>
      <vt:lpstr>Формат ответов</vt:lpstr>
      <vt:lpstr>Презентация PowerPoint</vt:lpstr>
      <vt:lpstr>Основные группы читательских умений </vt:lpstr>
      <vt:lpstr>Читательские умения. 1 группа</vt:lpstr>
      <vt:lpstr>Читательские умения. 2 группа</vt:lpstr>
      <vt:lpstr>Читательские умения. Группа 3</vt:lpstr>
      <vt:lpstr>Читательские умения. Группа 4</vt:lpstr>
      <vt:lpstr>Структура заданий по читательской грамотности</vt:lpstr>
      <vt:lpstr>Трудности российских школьников в PISA выявлены при  выполнении следующих типов заданий: </vt:lpstr>
      <vt:lpstr>Пример задания PISA-2018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Жанна</dc:creator>
  <cp:lastModifiedBy>1</cp:lastModifiedBy>
  <cp:revision>30</cp:revision>
  <dcterms:created xsi:type="dcterms:W3CDTF">2021-11-03T03:25:10Z</dcterms:created>
  <dcterms:modified xsi:type="dcterms:W3CDTF">2021-11-05T11:34:38Z</dcterms:modified>
</cp:coreProperties>
</file>