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756" r:id="rId2"/>
    <p:sldId id="773" r:id="rId3"/>
    <p:sldId id="774" r:id="rId4"/>
    <p:sldId id="775" r:id="rId5"/>
    <p:sldId id="767" r:id="rId6"/>
    <p:sldId id="768" r:id="rId7"/>
    <p:sldId id="769" r:id="rId8"/>
    <p:sldId id="771" r:id="rId9"/>
    <p:sldId id="770" r:id="rId10"/>
    <p:sldId id="772" r:id="rId11"/>
    <p:sldId id="742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kruten" initials="k" lastIdx="7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7317" autoAdjust="0"/>
  </p:normalViewPr>
  <p:slideViewPr>
    <p:cSldViewPr snapToGrid="0">
      <p:cViewPr varScale="1">
        <p:scale>
          <a:sx n="41" d="100"/>
          <a:sy n="41" d="100"/>
        </p:scale>
        <p:origin x="488" y="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D446C2-0476-4F84-AFB0-1ED199761F9A}" type="datetimeFigureOut">
              <a:rPr lang="ru-RU" smtClean="0"/>
              <a:pPr/>
              <a:t>20.12.2021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A4585F-ED12-49E8-9177-E7D5D418FB2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41782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2A05CCE-D599-4E14-96D2-CC36B7C76B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FF96061-B073-4A3C-980A-A0838A652F9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20F6B59-49C9-4289-88E7-53AFF4E27E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48C9A-ED68-45F9-B197-A418D9D16F67}" type="datetimeFigureOut">
              <a:rPr lang="ru-RU" smtClean="0"/>
              <a:pPr/>
              <a:t>20.12.2021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1842CC9-8EE3-4B68-BCA5-7BFA46F2E8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0055CF2-66C8-4CB5-A2CB-1A47BC67F8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41060-4DB3-4DC4-A1CC-40771442B13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06665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90C649B-5363-4141-9C7A-7B0208DB13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5ADE976-8560-4F4F-A0F9-3E4E5CD32F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3CFF402-148D-478F-9270-F6F0A08B28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48C9A-ED68-45F9-B197-A418D9D16F67}" type="datetimeFigureOut">
              <a:rPr lang="ru-RU" smtClean="0"/>
              <a:pPr/>
              <a:t>20.12.2021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90BE1D4-C2A7-457D-A2F2-8A40F76462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5CD76AF-5682-4DD8-935E-F573E44295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41060-4DB3-4DC4-A1CC-40771442B13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2693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2F2BAE3-546A-463E-A1DA-6B754AE277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39BDBEB-1AA4-455E-B216-10BD24553B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FB951A5-4A56-4EED-B9D4-F328BCE579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48C9A-ED68-45F9-B197-A418D9D16F67}" type="datetimeFigureOut">
              <a:rPr lang="ru-RU" smtClean="0"/>
              <a:pPr/>
              <a:t>20.12.2021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CD1993C-E2AA-4AC9-A9BB-0AD1BC0A09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7B22968-7B0A-4A0E-87FD-46884D9C1A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41060-4DB3-4DC4-A1CC-40771442B13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03900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99BC895-FB28-4435-8ABA-E8DDE78AE5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3B97091-AAD0-4FFC-8C2B-7992C47B610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87FF61A2-1625-4BC3-AA0C-13E382A5ED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4A1AA24-AC00-4866-8D21-27CF07D07F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48C9A-ED68-45F9-B197-A418D9D16F67}" type="datetimeFigureOut">
              <a:rPr lang="ru-RU" smtClean="0"/>
              <a:pPr/>
              <a:t>20.12.2021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806A609-C682-481A-91C5-E67660731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24EB1D8-9BF5-4136-8EA9-C9DC4C73FA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41060-4DB3-4DC4-A1CC-40771442B13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98015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B1E901F-D0AF-4683-9B80-672DE8E613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2176EE2-6575-45A8-98A7-D2056401AD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CB9A729-9206-4368-BF02-A5CD377A09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58248A23-8128-458D-90F2-484749F8B63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AF18B46D-B566-44B3-AA66-C1EA98CCA4C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A157DEE0-4E08-44F8-B922-07D8B285CA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48C9A-ED68-45F9-B197-A418D9D16F67}" type="datetimeFigureOut">
              <a:rPr lang="ru-RU" smtClean="0"/>
              <a:pPr/>
              <a:t>20.12.2021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A2561E1F-28A3-4DD7-B2D4-6C5370F9E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2BF5EF69-7BFA-4E78-AE33-308612182F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41060-4DB3-4DC4-A1CC-40771442B13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39455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04A739B-2A86-4F4F-AA5E-0FDF5DD899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FC853688-F054-463A-9741-9EA0B58D75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48C9A-ED68-45F9-B197-A418D9D16F67}" type="datetimeFigureOut">
              <a:rPr lang="ru-RU" smtClean="0"/>
              <a:pPr/>
              <a:t>20.12.2021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C5FFA686-6E7E-4B3D-9FCB-FEE150F902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F9519656-577D-44A5-8B35-7F227C8DC2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41060-4DB3-4DC4-A1CC-40771442B13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58793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2FAE00B2-923C-44B1-88CC-0DB8FC3B4B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48C9A-ED68-45F9-B197-A418D9D16F67}" type="datetimeFigureOut">
              <a:rPr lang="ru-RU" smtClean="0"/>
              <a:pPr/>
              <a:t>20.12.2021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C71A42B8-689F-4190-9D23-AFF0207D31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C383DD9-5DE5-4FB8-B459-12C66F0258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41060-4DB3-4DC4-A1CC-40771442B13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50374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31BA4EE-DB45-48B0-9545-EFA1BAAC7E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EFCA4F0-3293-49DA-9B8E-47958C1601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354C8DE9-BCC7-4AA4-87EB-E7C5726EDA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6EB5251-8AD1-4EB2-A7AB-0231E0A7C0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48C9A-ED68-45F9-B197-A418D9D16F67}" type="datetimeFigureOut">
              <a:rPr lang="ru-RU" smtClean="0"/>
              <a:pPr/>
              <a:t>20.12.2021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0AC2BE9-4C7B-4FF4-8AA8-824C1B2A32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67136E7-5A4B-4C6D-99F1-F0B1364255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41060-4DB3-4DC4-A1CC-40771442B13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52073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3F4045D-7954-4145-8A3F-9599C19CF1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3DF8E3E5-AAB7-469B-8644-FE5E5AF0B41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75B16A7-ADF6-4D60-905B-49EAA5CEB5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A7FE725-CE7A-46D1-B85E-B9240742A6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48C9A-ED68-45F9-B197-A418D9D16F67}" type="datetimeFigureOut">
              <a:rPr lang="ru-RU" smtClean="0"/>
              <a:pPr/>
              <a:t>20.12.2021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714772B-905C-43EE-997E-CBED6EDC16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0A3B3A3-0499-4EDC-8C69-A494A86A68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41060-4DB3-4DC4-A1CC-40771442B13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0257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7A4F28C-84C5-4700-BF80-4D648B50E0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068AFFE-6744-45D3-99D3-4214112919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9645111-0CF3-4C6E-AC54-D17BDE146B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48C9A-ED68-45F9-B197-A418D9D16F67}" type="datetimeFigureOut">
              <a:rPr lang="ru-RU" smtClean="0"/>
              <a:pPr/>
              <a:t>20.12.2021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C089FC1-BFA6-43DF-B162-1B82D715BC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32E3D62-1034-493D-A85A-E02B5CFEEA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41060-4DB3-4DC4-A1CC-40771442B13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08190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49B74718-E862-4E40-A258-01BB3862905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D629A79C-5B05-41AA-8BB4-D13BF3E419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5FA33EC-8A99-4064-9D84-1FCAB47757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48C9A-ED68-45F9-B197-A418D9D16F67}" type="datetimeFigureOut">
              <a:rPr lang="ru-RU" smtClean="0"/>
              <a:pPr/>
              <a:t>20.12.2021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3E18783-2AD5-44D0-A40F-BF8DB7190F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4E62065-695E-4791-B86A-C0DD3FD578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41060-4DB3-4DC4-A1CC-40771442B13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04872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5C1EDA-3507-4E1B-83D0-C145B52826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4D9942E-6D7B-4EC7-AEDF-78A1ABABE8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3E99AF1-D77C-4D05-9B20-0A4D059453A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C48C9A-ED68-45F9-B197-A418D9D16F67}" type="datetimeFigureOut">
              <a:rPr lang="ru-RU" smtClean="0"/>
              <a:pPr/>
              <a:t>20.12.2021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62D8E83-FD04-4696-A92D-08A997B1D3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DC8177B-C6FB-4F18-9C8D-04D9294188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441060-4DB3-4DC4-A1CC-40771442B13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77766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&#1093;&#1086;&#1095;&#1091;&#1084;&#1086;&#1075;&#1091;&#1079;&#1085;&#1072;&#1102;.&#1088;&#1092;/%D0%B8%D0%BD%D1%82%D0%B5%D1%80%D0%B0%D0%BA%D1%82%D0%B8%D0%B2/%D1%81%D1%86%D0%B5%D0%BD%D0%B0%D1%80%D0%B8%D0%B8/#!category=dlia-shkolnikov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gif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28" name="Rectangle 70">
            <a:extLst>
              <a:ext uri="{FF2B5EF4-FFF2-40B4-BE49-F238E27FC236}">
                <a16:creationId xmlns:a16="http://schemas.microsoft.com/office/drawing/2014/main" id="{2282FF83-8A85-4400-814A-617C38FDF8A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0C299CB-E7EA-4C08-B094-4B72AEFA8C7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09810" y="2147113"/>
            <a:ext cx="6716870" cy="2712688"/>
          </a:xfrm>
        </p:spPr>
        <p:txBody>
          <a:bodyPr anchor="t">
            <a:normAutofit fontScale="90000"/>
          </a:bodyPr>
          <a:lstStyle/>
          <a:p>
            <a:pPr algn="l"/>
            <a:r>
              <a:rPr lang="ru-RU" sz="4000" b="1" dirty="0" smtClean="0">
                <a:solidFill>
                  <a:srgbClr val="000000"/>
                </a:solidFill>
                <a:latin typeface="Garamond" panose="02020404030301010803" pitchFamily="18" charset="0"/>
              </a:rPr>
              <a:t>Формирование финансовой грамотности: ландшафт практик и ресурсов в условиях изменения ФГОС</a:t>
            </a:r>
            <a:br>
              <a:rPr lang="ru-RU" sz="4000" b="1" dirty="0" smtClean="0">
                <a:solidFill>
                  <a:srgbClr val="000000"/>
                </a:solidFill>
                <a:latin typeface="Garamond" panose="02020404030301010803" pitchFamily="18" charset="0"/>
              </a:rPr>
            </a:br>
            <a:r>
              <a:rPr lang="ru-RU" sz="4000" b="1" dirty="0">
                <a:solidFill>
                  <a:srgbClr val="000000"/>
                </a:solidFill>
                <a:latin typeface="Garamond" panose="02020404030301010803" pitchFamily="18" charset="0"/>
              </a:rPr>
              <a:t/>
            </a:r>
            <a:br>
              <a:rPr lang="ru-RU" sz="4000" b="1" dirty="0">
                <a:solidFill>
                  <a:srgbClr val="000000"/>
                </a:solidFill>
                <a:latin typeface="Garamond" panose="02020404030301010803" pitchFamily="18" charset="0"/>
              </a:rPr>
            </a:br>
            <a:r>
              <a:rPr lang="ru-RU" sz="3100" dirty="0">
                <a:solidFill>
                  <a:srgbClr val="000000"/>
                </a:solidFill>
                <a:latin typeface="Garamond" panose="02020404030301010803" pitchFamily="18" charset="0"/>
              </a:rPr>
              <a:t>Красноусов Сергей Дмитриевич</a:t>
            </a:r>
            <a:br>
              <a:rPr lang="ru-RU" sz="3100" dirty="0">
                <a:solidFill>
                  <a:srgbClr val="000000"/>
                </a:solidFill>
                <a:latin typeface="Garamond" panose="02020404030301010803" pitchFamily="18" charset="0"/>
              </a:rPr>
            </a:br>
            <a:r>
              <a:rPr lang="ru-RU" sz="3100" dirty="0">
                <a:solidFill>
                  <a:srgbClr val="000000"/>
                </a:solidFill>
                <a:latin typeface="Garamond" panose="02020404030301010803" pitchFamily="18" charset="0"/>
              </a:rPr>
              <a:t>заведующий </a:t>
            </a:r>
            <a:r>
              <a:rPr lang="ru-RU" sz="3100" dirty="0" smtClean="0">
                <a:solidFill>
                  <a:srgbClr val="000000"/>
                </a:solidFill>
                <a:latin typeface="Garamond" panose="02020404030301010803" pitchFamily="18" charset="0"/>
              </a:rPr>
              <a:t>РЦФГ</a:t>
            </a:r>
            <a:br>
              <a:rPr lang="ru-RU" sz="3100" dirty="0" smtClean="0">
                <a:solidFill>
                  <a:srgbClr val="000000"/>
                </a:solidFill>
                <a:latin typeface="Garamond" panose="02020404030301010803" pitchFamily="18" charset="0"/>
              </a:rPr>
            </a:br>
            <a:r>
              <a:rPr lang="ru-RU" sz="3100" dirty="0" smtClean="0">
                <a:solidFill>
                  <a:srgbClr val="000000"/>
                </a:solidFill>
                <a:latin typeface="Garamond" panose="02020404030301010803" pitchFamily="18" charset="0"/>
              </a:rPr>
              <a:t>Мамонтова Людмила Павловна</a:t>
            </a:r>
            <a:br>
              <a:rPr lang="ru-RU" sz="3100" dirty="0" smtClean="0">
                <a:solidFill>
                  <a:srgbClr val="000000"/>
                </a:solidFill>
                <a:latin typeface="Garamond" panose="02020404030301010803" pitchFamily="18" charset="0"/>
              </a:rPr>
            </a:br>
            <a:r>
              <a:rPr lang="ru-RU" sz="3100" dirty="0" smtClean="0">
                <a:solidFill>
                  <a:srgbClr val="000000"/>
                </a:solidFill>
                <a:latin typeface="Garamond" panose="02020404030301010803" pitchFamily="18" charset="0"/>
              </a:rPr>
              <a:t>старший преподаватель РЦФГ</a:t>
            </a:r>
            <a:endParaRPr lang="ru-RU" sz="3800" dirty="0">
              <a:latin typeface="Garamond" panose="02020404030301010803" pitchFamily="18" charset="0"/>
            </a:endParaRPr>
          </a:p>
        </p:txBody>
      </p:sp>
      <p:grpSp>
        <p:nvGrpSpPr>
          <p:cNvPr id="1029" name="Group 72">
            <a:extLst>
              <a:ext uri="{FF2B5EF4-FFF2-40B4-BE49-F238E27FC236}">
                <a16:creationId xmlns:a16="http://schemas.microsoft.com/office/drawing/2014/main" id="{032D8612-31EB-44CF-A1D0-14FD4C70542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3203868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1030" name="Rectangle 73">
              <a:extLst>
                <a:ext uri="{FF2B5EF4-FFF2-40B4-BE49-F238E27FC236}">
                  <a16:creationId xmlns:a16="http://schemas.microsoft.com/office/drawing/2014/main" id="{F19A4A0F-1B59-4DB0-9764-D10936E9877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31" name="Rectangle 74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6" name="Rectangle 75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32" name="Rectangle 77">
            <a:extLst>
              <a:ext uri="{FF2B5EF4-FFF2-40B4-BE49-F238E27FC236}">
                <a16:creationId xmlns:a16="http://schemas.microsoft.com/office/drawing/2014/main" id="{B81933D1-5615-42C7-9C0B-4EB7105CCE2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B089A89A-1E9C-4761-9DFF-53C275FBF87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29414" y="232757"/>
            <a:ext cx="3765762" cy="625948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Рисунок 4" descr="Портрет пяти маленьких детей с руками на плечах друг друга, стоящих в учебном заведении">
            <a:extLst>
              <a:ext uri="{FF2B5EF4-FFF2-40B4-BE49-F238E27FC236}">
                <a16:creationId xmlns:a16="http://schemas.microsoft.com/office/drawing/2014/main" id="{C68CCA17-E878-4BE9-9BB6-DE379CBFD72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444203" y="404459"/>
            <a:ext cx="2730327" cy="1820056"/>
          </a:xfrm>
          <a:prstGeom prst="rect">
            <a:avLst/>
          </a:prstGeom>
        </p:spPr>
      </p:pic>
      <p:pic>
        <p:nvPicPr>
          <p:cNvPr id="24" name="Picture 4" descr="ÐÐ°ÑÑÐ¸Ð½ÐºÐ¸ Ð¿Ð¾ Ð·Ð°Ð¿ÑÐ¾ÑÑ Ð»Ð¾Ð³Ð¾ÑÐ¸Ð¿ Ð¼Ð¾Ð¸ ÑÐ¸Ð½Ð°Ð½ÑÑ ÐºÑÐ°ÑÐ½Ð¾ÑÑÑÐºÐ¸Ð¹ ÐºÑÐ°Ð¹">
            <a:extLst>
              <a:ext uri="{FF2B5EF4-FFF2-40B4-BE49-F238E27FC236}">
                <a16:creationId xmlns:a16="http://schemas.microsoft.com/office/drawing/2014/main" id="{67B0CC8E-309A-4334-B6B1-D53BADFB01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25269" y="2384809"/>
            <a:ext cx="3259287" cy="985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>
            <a:extLst>
              <a:ext uri="{FF2B5EF4-FFF2-40B4-BE49-F238E27FC236}">
                <a16:creationId xmlns:a16="http://schemas.microsoft.com/office/drawing/2014/main" id="{D554389C-FB9F-4311-939D-53913472B5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0615" y="3554870"/>
            <a:ext cx="3692030" cy="644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8A5FCD1-A407-4131-A284-441F6D38FB42}"/>
              </a:ext>
            </a:extLst>
          </p:cNvPr>
          <p:cNvSpPr txBox="1"/>
          <p:nvPr/>
        </p:nvSpPr>
        <p:spPr>
          <a:xfrm>
            <a:off x="8054167" y="4657723"/>
            <a:ext cx="35103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latin typeface="Garamond" panose="02020404030301010803" pitchFamily="18" charset="0"/>
              </a:rPr>
              <a:t>С</a:t>
            </a:r>
            <a:r>
              <a:rPr lang="en-US" dirty="0" err="1" smtClean="0">
                <a:latin typeface="Garamond" panose="02020404030301010803" pitchFamily="18" charset="0"/>
              </a:rPr>
              <a:t>еминар</a:t>
            </a:r>
            <a:r>
              <a:rPr lang="ru-RU" dirty="0" smtClean="0">
                <a:latin typeface="Garamond" panose="02020404030301010803" pitchFamily="18" charset="0"/>
              </a:rPr>
              <a:t>ы </a:t>
            </a:r>
            <a:r>
              <a:rPr lang="en-US" dirty="0" err="1" smtClean="0">
                <a:latin typeface="Garamond" panose="02020404030301010803" pitchFamily="18" charset="0"/>
              </a:rPr>
              <a:t>по</a:t>
            </a:r>
            <a:r>
              <a:rPr lang="ru-RU" dirty="0" smtClean="0">
                <a:latin typeface="Garamond" panose="02020404030301010803" pitchFamily="18" charset="0"/>
              </a:rPr>
              <a:t> </a:t>
            </a:r>
            <a:r>
              <a:rPr lang="en-US" dirty="0" err="1" smtClean="0">
                <a:latin typeface="Garamond" panose="02020404030301010803" pitchFamily="18" charset="0"/>
              </a:rPr>
              <a:t>функциональной</a:t>
            </a:r>
            <a:r>
              <a:rPr lang="ru-RU" dirty="0" smtClean="0">
                <a:latin typeface="Garamond" panose="02020404030301010803" pitchFamily="18" charset="0"/>
              </a:rPr>
              <a:t> </a:t>
            </a:r>
            <a:r>
              <a:rPr lang="en-US" dirty="0" err="1" smtClean="0">
                <a:latin typeface="Garamond" panose="02020404030301010803" pitchFamily="18" charset="0"/>
              </a:rPr>
              <a:t>грамотности</a:t>
            </a:r>
            <a:r>
              <a:rPr lang="ru-RU" dirty="0" smtClean="0">
                <a:latin typeface="Garamond" panose="02020404030301010803" pitchFamily="18" charset="0"/>
              </a:rPr>
              <a:t> для территорий Красноярского края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8190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ФГОС НОО</a:t>
            </a:r>
            <a:br>
              <a:rPr lang="ru-RU" sz="3600" dirty="0" smtClean="0"/>
            </a:br>
            <a:r>
              <a:rPr lang="ru-RU" sz="2200" dirty="0" smtClean="0"/>
              <a:t>утв. Приказом </a:t>
            </a:r>
            <a:r>
              <a:rPr lang="ru-RU" sz="2200" dirty="0" err="1"/>
              <a:t>М</a:t>
            </a:r>
            <a:r>
              <a:rPr lang="ru-RU" sz="2200" dirty="0" err="1" smtClean="0"/>
              <a:t>инпросвещения</a:t>
            </a:r>
            <a:r>
              <a:rPr lang="ru-RU" sz="2200" dirty="0" smtClean="0"/>
              <a:t> России №286 от 31 мая 2021</a:t>
            </a:r>
            <a:br>
              <a:rPr lang="ru-RU" sz="2200" dirty="0" smtClean="0"/>
            </a:br>
            <a:r>
              <a:rPr lang="ru-RU" sz="2200" dirty="0" smtClean="0">
                <a:solidFill>
                  <a:srgbClr val="FF0000"/>
                </a:solidFill>
              </a:rPr>
              <a:t>вступает в действие с 1 сентября 2022 года</a:t>
            </a:r>
            <a:endParaRPr lang="ru-RU" sz="2200" dirty="0">
              <a:solidFill>
                <a:srgbClr val="FF0000"/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24576352"/>
              </p:ext>
            </p:extLst>
          </p:nvPr>
        </p:nvGraphicFramePr>
        <p:xfrm>
          <a:off x="609600" y="1600200"/>
          <a:ext cx="10972800" cy="3474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86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Пункт 43.4  Предметные результаты по учебному предмету «Математика» должны обеспечить:</a:t>
                      </a:r>
                    </a:p>
                    <a:p>
                      <a:r>
                        <a:rPr lang="ru-RU" dirty="0" smtClean="0"/>
                        <a:t>стр. 47, подпункт 7) поведения</a:t>
                      </a:r>
                      <a:endParaRPr lang="ru-RU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Пункт 43.5  Предметные результаты по учебному предмету «Окружающий</a:t>
                      </a:r>
                      <a:r>
                        <a:rPr lang="ru-RU" baseline="0" dirty="0" smtClean="0"/>
                        <a:t> мир</a:t>
                      </a:r>
                      <a:r>
                        <a:rPr lang="ru-RU" dirty="0" smtClean="0"/>
                        <a:t>» должны обеспечить:</a:t>
                      </a:r>
                    </a:p>
                    <a:p>
                      <a:r>
                        <a:rPr lang="ru-RU" dirty="0" smtClean="0"/>
                        <a:t>стр. 48, подпункт 9)</a:t>
                      </a:r>
                    </a:p>
                    <a:p>
                      <a:endParaRPr lang="ru-RU" dirty="0"/>
                    </a:p>
                  </a:txBody>
                  <a:tcPr marL="121920" marR="12192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baseline="0" dirty="0" smtClean="0"/>
                        <a:t> использование начальных математических знаний при решении учебных и практических задач в повседневных ситуациях  для описания  и объяснения предметов, процессов и явлений, оценки их количественных и пространственных отношений, </a:t>
                      </a:r>
                      <a:r>
                        <a:rPr lang="ru-RU" baseline="0" dirty="0" smtClean="0">
                          <a:solidFill>
                            <a:srgbClr val="FF0000"/>
                          </a:solidFill>
                        </a:rPr>
                        <a:t>в том числе в сфере личных и семейных финансов</a:t>
                      </a:r>
                      <a:endParaRPr lang="ru-RU" dirty="0" smtClean="0">
                        <a:solidFill>
                          <a:srgbClr val="FF0000"/>
                        </a:solidFill>
                      </a:endParaRPr>
                    </a:p>
                    <a:p>
                      <a:endParaRPr lang="ru-RU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формирование навыков здорового и безопасного образа жизни на основе выполнения правил безопасного поведения в окружающей среде, в том числе  </a:t>
                      </a:r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знаний о небезопасности разглашения личной и финансовой информации </a:t>
                      </a:r>
                      <a:r>
                        <a:rPr lang="ru-RU" dirty="0" smtClean="0"/>
                        <a:t>при общении с людьми вне семьи, в сети Интернет и опыта соблюдения </a:t>
                      </a:r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правил безопасного поведения при использовании личных финансов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 marL="121920" marR="12192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21385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ФГОС </a:t>
            </a:r>
            <a:r>
              <a:rPr lang="ru-RU" sz="3600" dirty="0"/>
              <a:t>О</a:t>
            </a:r>
            <a:r>
              <a:rPr lang="ru-RU" sz="3600" dirty="0" smtClean="0"/>
              <a:t>ОО</a:t>
            </a:r>
            <a:br>
              <a:rPr lang="ru-RU" sz="3600" dirty="0" smtClean="0"/>
            </a:br>
            <a:r>
              <a:rPr lang="ru-RU" sz="2200" dirty="0" smtClean="0"/>
              <a:t>утв. Приказом </a:t>
            </a:r>
            <a:r>
              <a:rPr lang="ru-RU" sz="2200" dirty="0" err="1" smtClean="0"/>
              <a:t>Минпросвещения</a:t>
            </a:r>
            <a:r>
              <a:rPr lang="ru-RU" sz="2200" dirty="0" smtClean="0"/>
              <a:t> России №287 от 31 мая 2021</a:t>
            </a:r>
            <a:br>
              <a:rPr lang="ru-RU" sz="2200" dirty="0" smtClean="0"/>
            </a:br>
            <a:r>
              <a:rPr lang="ru-RU" sz="2200" dirty="0" smtClean="0">
                <a:solidFill>
                  <a:srgbClr val="FF0000"/>
                </a:solidFill>
              </a:rPr>
              <a:t>вступает в действие с 1 сентября 2022 года</a:t>
            </a:r>
            <a:endParaRPr lang="ru-RU" sz="22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69141957"/>
              </p:ext>
            </p:extLst>
          </p:nvPr>
        </p:nvGraphicFramePr>
        <p:xfrm>
          <a:off x="609600" y="1600200"/>
          <a:ext cx="10972800" cy="4485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72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Пункт 3.22 Программа формирования универсальных учебных действий  у обучающихся должна обеспечивать</a:t>
                      </a:r>
                      <a:endParaRPr lang="ru-RU" dirty="0"/>
                    </a:p>
                  </a:txBody>
                  <a:tcPr marL="121920" marR="12192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(стр. 19) формирование знаний и навыков в области финансовой грамотности и устойчивого развития общества</a:t>
                      </a:r>
                      <a:endParaRPr lang="ru-RU" dirty="0"/>
                    </a:p>
                  </a:txBody>
                  <a:tcPr marL="121920" marR="12192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Пункт 45.6.2 по учебному предмету «Обществознание» (стр.97)</a:t>
                      </a:r>
                      <a:endParaRPr lang="ru-RU" dirty="0"/>
                    </a:p>
                  </a:txBody>
                  <a:tcPr marL="121920" marR="12192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 13) умение оценивать собственные поступки и поведение других людей с точки зрения их соответствия моральным, правовым и иным видам социальных норм, экономической рациональности (включая вопросы, связанные с личными финансами и предпринимательской деятельностью, риски</a:t>
                      </a:r>
                      <a:r>
                        <a:rPr lang="ru-RU" baseline="0" dirty="0" smtClean="0"/>
                        <a:t> </a:t>
                      </a:r>
                      <a:r>
                        <a:rPr lang="ru-RU" dirty="0" smtClean="0"/>
                        <a:t>осуществления финансовых мошенничеств</a:t>
                      </a:r>
                      <a:r>
                        <a:rPr lang="ru-RU" baseline="0" dirty="0" smtClean="0"/>
                        <a:t> и </a:t>
                      </a:r>
                      <a:r>
                        <a:rPr lang="ru-RU" dirty="0" smtClean="0"/>
                        <a:t>применения недобросовестных практик); </a:t>
                      </a:r>
                    </a:p>
                    <a:p>
                      <a:r>
                        <a:rPr lang="ru-RU" dirty="0" smtClean="0"/>
                        <a:t>14) приобретение опыта использования полученных знаний, включая основы финансовой грамотности, в практической ( выполнение проектов индивидуально и в группе) деятельности, в повседневной жизни для реализации и защиты прав человека и гражданина, прав потребителя (в том числе потребителя финансовых услуг);</a:t>
                      </a:r>
                    </a:p>
                    <a:p>
                      <a:r>
                        <a:rPr lang="ru-RU" dirty="0" smtClean="0"/>
                        <a:t>15) Приобретение опыта заполнения форм и составления простейших документов (заявления, обращения, декларации, личного финансового плана)</a:t>
                      </a:r>
                      <a:endParaRPr lang="ru-RU" dirty="0"/>
                    </a:p>
                  </a:txBody>
                  <a:tcPr marL="121920" marR="12192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667558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/>
              <a:t>ФГОС ООО</a:t>
            </a:r>
            <a:br>
              <a:rPr lang="ru-RU" sz="3200" dirty="0"/>
            </a:br>
            <a:r>
              <a:rPr lang="ru-RU" sz="2000" dirty="0"/>
              <a:t>утв. Приказом </a:t>
            </a:r>
            <a:r>
              <a:rPr lang="ru-RU" sz="2000" dirty="0" err="1"/>
              <a:t>Минпросвещения</a:t>
            </a:r>
            <a:r>
              <a:rPr lang="ru-RU" sz="2000" dirty="0"/>
              <a:t> России №287 от 31 мая 2021</a:t>
            </a:r>
            <a:br>
              <a:rPr lang="ru-RU" sz="2000" dirty="0"/>
            </a:br>
            <a:r>
              <a:rPr lang="ru-RU" sz="2000" dirty="0">
                <a:solidFill>
                  <a:srgbClr val="FF0000"/>
                </a:solidFill>
              </a:rPr>
              <a:t>вступает в действие с 1 сентября 2022 года</a:t>
            </a:r>
            <a:endParaRPr lang="ru-RU" sz="20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71794613"/>
              </p:ext>
            </p:extLst>
          </p:nvPr>
        </p:nvGraphicFramePr>
        <p:xfrm>
          <a:off x="609600" y="1600200"/>
          <a:ext cx="10972800" cy="1285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72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Пункт 45.6.3.  По учебному  предмету «География» (стр. 9)</a:t>
                      </a:r>
                      <a:endParaRPr lang="ru-RU" dirty="0"/>
                    </a:p>
                  </a:txBody>
                  <a:tcPr marL="121920" marR="12192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12) Умение решать практические задачи </a:t>
                      </a:r>
                      <a:r>
                        <a:rPr lang="ru-RU" dirty="0" err="1" smtClean="0"/>
                        <a:t>геоэкологического</a:t>
                      </a:r>
                      <a:r>
                        <a:rPr lang="ru-RU" dirty="0" smtClean="0"/>
                        <a:t> содержания для определения качества окружающей среды своей местности, путей ее сохранения и улучшения, задачи в сфере экономической географии для определения качества жизни человека, семьи и </a:t>
                      </a:r>
                      <a:r>
                        <a:rPr lang="ru-RU" smtClean="0"/>
                        <a:t>финансового благополучия.</a:t>
                      </a:r>
                      <a:endParaRPr lang="ru-RU" dirty="0"/>
                    </a:p>
                  </a:txBody>
                  <a:tcPr marL="121920" marR="12192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263511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>
            <a:extLst>
              <a:ext uri="{FF2B5EF4-FFF2-40B4-BE49-F238E27FC236}">
                <a16:creationId xmlns:a16="http://schemas.microsoft.com/office/drawing/2014/main" id="{10E70580-80E9-44B7-A7C5-F046EC9123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ru-RU" sz="3400" b="1" dirty="0" smtClean="0">
                <a:latin typeface="Garamond" panose="02020404030301010803" pitchFamily="18" charset="0"/>
                <a:hlinkClick r:id="rId2"/>
              </a:rPr>
              <a:t>Сценарии от </a:t>
            </a:r>
            <a:r>
              <a:rPr lang="ru-RU" sz="3400" b="1" dirty="0" err="1" smtClean="0">
                <a:latin typeface="Garamond" panose="02020404030301010803" pitchFamily="18" charset="0"/>
                <a:hlinkClick r:id="rId2"/>
              </a:rPr>
              <a:t>Роспотребнадзора</a:t>
            </a:r>
            <a:endParaRPr lang="en-US" sz="3400" b="1" dirty="0">
              <a:latin typeface="Garamond" panose="02020404030301010803" pitchFamily="18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0A1F29D-A8D6-482D-999B-EF73069E7D01}"/>
              </a:ext>
            </a:extLst>
          </p:cNvPr>
          <p:cNvSpPr txBox="1"/>
          <p:nvPr/>
        </p:nvSpPr>
        <p:spPr>
          <a:xfrm>
            <a:off x="640080" y="2706624"/>
            <a:ext cx="6894576" cy="34838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200" b="1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2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824" y="1747138"/>
            <a:ext cx="9164407" cy="44433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C:\Users\krasnousov\Downloads\qrcode_xn--80afmshcb2bdox6g.xn--p1ai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9275" y="1741676"/>
            <a:ext cx="2021205" cy="2021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0159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>
            <a:extLst>
              <a:ext uri="{FF2B5EF4-FFF2-40B4-BE49-F238E27FC236}">
                <a16:creationId xmlns:a16="http://schemas.microsoft.com/office/drawing/2014/main" id="{10E70580-80E9-44B7-A7C5-F046EC9123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ru-RU" sz="3400" b="1" dirty="0" smtClean="0">
                <a:latin typeface="Garamond" panose="02020404030301010803" pitchFamily="18" charset="0"/>
              </a:rPr>
              <a:t>Вопросы для работы в группах</a:t>
            </a:r>
            <a:endParaRPr lang="en-US" sz="3400" b="1" dirty="0">
              <a:latin typeface="Garamond" panose="02020404030301010803" pitchFamily="18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 algn="just">
              <a:buFont typeface="+mj-lt"/>
              <a:buAutoNum type="arabicPeriod"/>
            </a:pPr>
            <a:r>
              <a:rPr lang="ru-RU" dirty="0" smtClean="0">
                <a:latin typeface="Garamond" panose="02020404030301010803" pitchFamily="18" charset="0"/>
              </a:rPr>
              <a:t>Что, по вашему мнению, в данной практике можно изменить для улучшения образовательного эффекта с точки зрения методиста:</a:t>
            </a:r>
          </a:p>
          <a:p>
            <a:pPr lvl="1" algn="just"/>
            <a:r>
              <a:rPr lang="ru-RU" dirty="0" smtClean="0">
                <a:latin typeface="Garamond" panose="02020404030301010803" pitchFamily="18" charset="0"/>
              </a:rPr>
              <a:t>дополнить</a:t>
            </a:r>
          </a:p>
          <a:p>
            <a:pPr lvl="1" algn="just"/>
            <a:r>
              <a:rPr lang="ru-RU" dirty="0" smtClean="0">
                <a:latin typeface="Garamond" panose="02020404030301010803" pitchFamily="18" charset="0"/>
              </a:rPr>
              <a:t>исключить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ru-RU" dirty="0">
                <a:latin typeface="Garamond" panose="02020404030301010803" pitchFamily="18" charset="0"/>
              </a:rPr>
              <a:t>Что, по вашему мнению, </a:t>
            </a:r>
            <a:r>
              <a:rPr lang="ru-RU" dirty="0" smtClean="0">
                <a:latin typeface="Garamond" panose="02020404030301010803" pitchFamily="18" charset="0"/>
              </a:rPr>
              <a:t>из данной </a:t>
            </a:r>
            <a:r>
              <a:rPr lang="ru-RU" dirty="0">
                <a:latin typeface="Garamond" panose="02020404030301010803" pitchFamily="18" charset="0"/>
              </a:rPr>
              <a:t>практике можно </a:t>
            </a:r>
            <a:r>
              <a:rPr lang="ru-RU" dirty="0" smtClean="0">
                <a:latin typeface="Garamond" panose="02020404030301010803" pitchFamily="18" charset="0"/>
              </a:rPr>
              <a:t>использовать «уже завтра» при обучении школьников.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ru-RU" dirty="0" smtClean="0">
                <a:latin typeface="Garamond" panose="02020404030301010803" pitchFamily="18" charset="0"/>
              </a:rPr>
              <a:t>Как при выполнении анализируемого задания со школьником реализуются требования ФГОС.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0A1F29D-A8D6-482D-999B-EF73069E7D01}"/>
              </a:ext>
            </a:extLst>
          </p:cNvPr>
          <p:cNvSpPr txBox="1"/>
          <p:nvPr/>
        </p:nvSpPr>
        <p:spPr>
          <a:xfrm>
            <a:off x="640080" y="2706624"/>
            <a:ext cx="6894576" cy="34838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200" b="1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3870758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>
            <a:extLst>
              <a:ext uri="{FF2B5EF4-FFF2-40B4-BE49-F238E27FC236}">
                <a16:creationId xmlns:a16="http://schemas.microsoft.com/office/drawing/2014/main" id="{10E70580-80E9-44B7-A7C5-F046EC9123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Autofit/>
          </a:bodyPr>
          <a:lstStyle/>
          <a:p>
            <a:pPr marL="514350" indent="-514350" algn="ctr"/>
            <a:r>
              <a:rPr lang="ru-RU" sz="3200" b="1" dirty="0">
                <a:latin typeface="Garamond" panose="02020404030301010803" pitchFamily="18" charset="0"/>
              </a:rPr>
              <a:t>Название </a:t>
            </a:r>
            <a:r>
              <a:rPr lang="ru-RU" sz="3200" b="1" dirty="0" smtClean="0">
                <a:latin typeface="Garamond" panose="02020404030301010803" pitchFamily="18" charset="0"/>
              </a:rPr>
              <a:t>сценария</a:t>
            </a:r>
            <a:endParaRPr lang="en-US" sz="3200" b="1" dirty="0">
              <a:latin typeface="Garamond" panose="02020404030301010803" pitchFamily="18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ru-RU" dirty="0" smtClean="0">
              <a:latin typeface="Garamond" panose="02020404030301010803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0A1F29D-A8D6-482D-999B-EF73069E7D01}"/>
              </a:ext>
            </a:extLst>
          </p:cNvPr>
          <p:cNvSpPr txBox="1"/>
          <p:nvPr/>
        </p:nvSpPr>
        <p:spPr>
          <a:xfrm>
            <a:off x="640080" y="2706624"/>
            <a:ext cx="6894576" cy="34838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200" b="1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684222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>
            <a:extLst>
              <a:ext uri="{FF2B5EF4-FFF2-40B4-BE49-F238E27FC236}">
                <a16:creationId xmlns:a16="http://schemas.microsoft.com/office/drawing/2014/main" id="{10E70580-80E9-44B7-A7C5-F046EC9123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Autofit/>
          </a:bodyPr>
          <a:lstStyle/>
          <a:p>
            <a:pPr marL="514350" indent="-514350" algn="ctr"/>
            <a:r>
              <a:rPr lang="ru-RU" sz="3200" b="1" dirty="0">
                <a:latin typeface="Garamond" panose="02020404030301010803" pitchFamily="18" charset="0"/>
              </a:rPr>
              <a:t>Что, по вашему мнению, в данной практике можно изменить для улучшения образовательного эффекта с точки зрения методиста?</a:t>
            </a:r>
            <a:endParaRPr lang="en-US" sz="3200" b="1" dirty="0">
              <a:latin typeface="Garamond" panose="02020404030301010803" pitchFamily="18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ru-RU" dirty="0" smtClean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0A1F29D-A8D6-482D-999B-EF73069E7D01}"/>
              </a:ext>
            </a:extLst>
          </p:cNvPr>
          <p:cNvSpPr txBox="1"/>
          <p:nvPr/>
        </p:nvSpPr>
        <p:spPr>
          <a:xfrm>
            <a:off x="640080" y="2706624"/>
            <a:ext cx="6894576" cy="34838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200" b="1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1043682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>
            <a:extLst>
              <a:ext uri="{FF2B5EF4-FFF2-40B4-BE49-F238E27FC236}">
                <a16:creationId xmlns:a16="http://schemas.microsoft.com/office/drawing/2014/main" id="{10E70580-80E9-44B7-A7C5-F046EC9123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 fontScale="90000"/>
          </a:bodyPr>
          <a:lstStyle/>
          <a:p>
            <a:pPr marL="514350" indent="-514350" algn="ctr"/>
            <a:r>
              <a:rPr lang="ru-RU" sz="3600" b="1" dirty="0">
                <a:latin typeface="Garamond" panose="02020404030301010803" pitchFamily="18" charset="0"/>
              </a:rPr>
              <a:t>Что, по вашему мнению, из данной практике можно использовать «уже завтра» при обучении </a:t>
            </a:r>
            <a:r>
              <a:rPr lang="ru-RU" sz="3600" b="1" dirty="0" smtClean="0">
                <a:latin typeface="Garamond" panose="02020404030301010803" pitchFamily="18" charset="0"/>
              </a:rPr>
              <a:t>школьников?</a:t>
            </a:r>
            <a:endParaRPr lang="ru-RU" sz="3600" b="1" dirty="0">
              <a:latin typeface="Garamond" panose="02020404030301010803" pitchFamily="18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ru-RU" dirty="0" smtClean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0A1F29D-A8D6-482D-999B-EF73069E7D01}"/>
              </a:ext>
            </a:extLst>
          </p:cNvPr>
          <p:cNvSpPr txBox="1"/>
          <p:nvPr/>
        </p:nvSpPr>
        <p:spPr>
          <a:xfrm>
            <a:off x="640080" y="2706624"/>
            <a:ext cx="6894576" cy="34838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200" b="1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430654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>
            <a:extLst>
              <a:ext uri="{FF2B5EF4-FFF2-40B4-BE49-F238E27FC236}">
                <a16:creationId xmlns:a16="http://schemas.microsoft.com/office/drawing/2014/main" id="{10E70580-80E9-44B7-A7C5-F046EC9123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pPr marL="514350" indent="-514350" algn="ctr"/>
            <a:r>
              <a:rPr lang="ru-RU" sz="3200" b="1" dirty="0">
                <a:latin typeface="Garamond" panose="02020404030301010803" pitchFamily="18" charset="0"/>
              </a:rPr>
              <a:t>Как при выполнении анализируемого задания со школьником реализуются требования </a:t>
            </a:r>
            <a:r>
              <a:rPr lang="ru-RU" sz="3200" b="1" dirty="0" smtClean="0">
                <a:latin typeface="Garamond" panose="02020404030301010803" pitchFamily="18" charset="0"/>
              </a:rPr>
              <a:t>ФГОС?</a:t>
            </a:r>
            <a:endParaRPr lang="ru-RU" sz="3200" b="1" dirty="0">
              <a:latin typeface="Garamond" panose="02020404030301010803" pitchFamily="18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ru-RU" dirty="0" smtClean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0A1F29D-A8D6-482D-999B-EF73069E7D01}"/>
              </a:ext>
            </a:extLst>
          </p:cNvPr>
          <p:cNvSpPr txBox="1"/>
          <p:nvPr/>
        </p:nvSpPr>
        <p:spPr>
          <a:xfrm>
            <a:off x="640080" y="2706624"/>
            <a:ext cx="6894576" cy="34838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200" b="1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382800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F0746581-966B-4F8C-BF52-1A9737A2843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0C299CB-E7EA-4C08-B094-4B72AEFA8C7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8676" y="1576127"/>
            <a:ext cx="6750965" cy="2269129"/>
          </a:xfrm>
        </p:spPr>
        <p:txBody>
          <a:bodyPr anchor="b">
            <a:noAutofit/>
          </a:bodyPr>
          <a:lstStyle/>
          <a:p>
            <a: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  <a:t/>
            </a:r>
            <a:b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</a:br>
            <a: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  <a:t/>
            </a:r>
            <a:b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</a:br>
            <a: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  <a:t/>
            </a:r>
            <a:b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</a:br>
            <a: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  <a:t/>
            </a:r>
            <a:b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</a:br>
            <a: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  <a:t/>
            </a:r>
            <a:b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</a:br>
            <a: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  <a:t/>
            </a:r>
            <a:b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</a:br>
            <a: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  <a:t/>
            </a:r>
            <a:b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</a:br>
            <a: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  <a:t/>
            </a:r>
            <a:b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</a:br>
            <a: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  <a:t/>
            </a:r>
            <a:b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</a:br>
            <a: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  <a:t/>
            </a:r>
            <a:b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</a:br>
            <a: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  <a:t/>
            </a:r>
            <a:b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</a:br>
            <a: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  <a:t/>
            </a:r>
            <a:b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</a:br>
            <a: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  <a:t/>
            </a:r>
            <a:b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</a:br>
            <a: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  <a:t/>
            </a:r>
            <a:b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</a:br>
            <a: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  <a:t/>
            </a:r>
            <a:b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</a:br>
            <a: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  <a:t/>
            </a:r>
            <a:b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</a:br>
            <a: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  <a:t/>
            </a:r>
            <a:b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</a:br>
            <a: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  <a:t/>
            </a:r>
            <a:b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</a:br>
            <a: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  <a:t/>
            </a:r>
            <a:b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</a:br>
            <a: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  <a:t/>
            </a:r>
            <a:b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</a:br>
            <a: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  <a:t/>
            </a:r>
            <a:b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</a:br>
            <a: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  <a:t/>
            </a:r>
            <a:b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</a:br>
            <a: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  <a:t/>
            </a:r>
            <a:b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</a:br>
            <a: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  <a:t/>
            </a:r>
            <a:b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</a:br>
            <a: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  <a:t/>
            </a:r>
            <a:b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</a:br>
            <a: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  <a:t/>
            </a:r>
            <a:b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</a:br>
            <a: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  <a:t/>
            </a:r>
            <a:b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</a:br>
            <a: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  <a:t/>
            </a:r>
            <a:b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</a:br>
            <a: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  <a:t/>
            </a:r>
            <a:b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</a:br>
            <a: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  <a:t/>
            </a:r>
            <a:b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</a:br>
            <a: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  <a:t/>
            </a:r>
            <a:b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</a:br>
            <a: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  <a:t/>
            </a:r>
            <a:b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</a:br>
            <a: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  <a:t/>
            </a:r>
            <a:b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</a:br>
            <a: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  <a:t/>
            </a:r>
            <a:b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</a:br>
            <a: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  <a:t/>
            </a:r>
            <a:b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</a:br>
            <a: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  <a:t/>
            </a:r>
            <a:b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</a:br>
            <a: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  <a:t/>
            </a:r>
            <a:b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</a:br>
            <a: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  <a:t/>
            </a:r>
            <a:b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</a:br>
            <a: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  <a:t>Спасибо за внимание</a:t>
            </a:r>
            <a:b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</a:br>
            <a: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  <a:t/>
            </a:r>
            <a:br>
              <a:rPr lang="ru-RU" sz="2800" b="1" dirty="0">
                <a:solidFill>
                  <a:srgbClr val="000000"/>
                </a:solidFill>
                <a:latin typeface="Garamond" panose="02020404030301010803" pitchFamily="18" charset="0"/>
              </a:rPr>
            </a:br>
            <a:endParaRPr lang="ru-RU" sz="2800" b="1" dirty="0">
              <a:solidFill>
                <a:srgbClr val="000000"/>
              </a:solidFill>
              <a:latin typeface="Garamond" panose="02020404030301010803" pitchFamily="18" charset="0"/>
            </a:endParaRPr>
          </a:p>
        </p:txBody>
      </p:sp>
      <p:sp>
        <p:nvSpPr>
          <p:cNvPr id="6" name="Подзаголовок 5">
            <a:extLst>
              <a:ext uri="{FF2B5EF4-FFF2-40B4-BE49-F238E27FC236}">
                <a16:creationId xmlns:a16="http://schemas.microsoft.com/office/drawing/2014/main" id="{BE95863B-3682-4D92-B0F9-323A4D7682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05002" y="4128744"/>
            <a:ext cx="5190998" cy="1683477"/>
          </a:xfrm>
        </p:spPr>
        <p:txBody>
          <a:bodyPr>
            <a:normAutofit/>
          </a:bodyPr>
          <a:lstStyle/>
          <a:p>
            <a:endParaRPr lang="ru-RU" sz="1800" dirty="0">
              <a:latin typeface="Garamond" panose="02020404030301010803" pitchFamily="18" charset="0"/>
            </a:endParaRPr>
          </a:p>
          <a:p>
            <a:r>
              <a:rPr lang="ru-RU" sz="2000" dirty="0">
                <a:latin typeface="Garamond" panose="02020404030301010803" pitchFamily="18" charset="0"/>
              </a:rPr>
              <a:t>Красноусов Сергей </a:t>
            </a:r>
            <a:r>
              <a:rPr lang="ru-RU" sz="2000" dirty="0" smtClean="0">
                <a:latin typeface="Garamond" panose="02020404030301010803" pitchFamily="18" charset="0"/>
              </a:rPr>
              <a:t>Дмитриевич</a:t>
            </a:r>
            <a:endParaRPr lang="en-US" sz="2000" dirty="0" smtClean="0">
              <a:latin typeface="Garamond" panose="02020404030301010803" pitchFamily="18" charset="0"/>
            </a:endParaRPr>
          </a:p>
          <a:p>
            <a:r>
              <a:rPr lang="ru-RU" sz="2000" dirty="0" smtClean="0">
                <a:latin typeface="Garamond" panose="02020404030301010803" pitchFamily="18" charset="0"/>
              </a:rPr>
              <a:t>Мамонтова Людмила Павловна </a:t>
            </a:r>
            <a:endParaRPr lang="ru-RU" sz="2000" dirty="0">
              <a:latin typeface="Garamond" panose="02020404030301010803" pitchFamily="18" charset="0"/>
            </a:endParaRPr>
          </a:p>
          <a:p>
            <a:r>
              <a:rPr lang="ru-RU" sz="2000" dirty="0">
                <a:latin typeface="Garamond" panose="02020404030301010803" pitchFamily="18" charset="0"/>
              </a:rPr>
              <a:t>Красноярский РЦФГ</a:t>
            </a:r>
          </a:p>
        </p:txBody>
      </p:sp>
      <p:sp useBgFill="1">
        <p:nvSpPr>
          <p:cNvPr id="31" name="Freeform: Shape 30">
            <a:extLst>
              <a:ext uri="{FF2B5EF4-FFF2-40B4-BE49-F238E27FC236}">
                <a16:creationId xmlns:a16="http://schemas.microsoft.com/office/drawing/2014/main" id="{0AC852D5-18AA-415B-A8B9-F2517F63ED0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080216" y="0"/>
            <a:ext cx="5111785" cy="6858000"/>
          </a:xfrm>
          <a:custGeom>
            <a:avLst/>
            <a:gdLst>
              <a:gd name="connsiteX0" fmla="*/ 492904 w 5111785"/>
              <a:gd name="connsiteY0" fmla="*/ 0 h 6858000"/>
              <a:gd name="connsiteX1" fmla="*/ 5111785 w 5111785"/>
              <a:gd name="connsiteY1" fmla="*/ 0 h 6858000"/>
              <a:gd name="connsiteX2" fmla="*/ 5111785 w 5111785"/>
              <a:gd name="connsiteY2" fmla="*/ 6858000 h 6858000"/>
              <a:gd name="connsiteX3" fmla="*/ 602942 w 5111785"/>
              <a:gd name="connsiteY3" fmla="*/ 6858000 h 6858000"/>
              <a:gd name="connsiteX4" fmla="*/ 602434 w 5111785"/>
              <a:gd name="connsiteY4" fmla="*/ 6850665 h 6858000"/>
              <a:gd name="connsiteX5" fmla="*/ 598025 w 5111785"/>
              <a:gd name="connsiteY5" fmla="*/ 6766948 h 6858000"/>
              <a:gd name="connsiteX6" fmla="*/ 599183 w 5111785"/>
              <a:gd name="connsiteY6" fmla="*/ 6744800 h 6858000"/>
              <a:gd name="connsiteX7" fmla="*/ 602950 w 5111785"/>
              <a:gd name="connsiteY7" fmla="*/ 6734372 h 6858000"/>
              <a:gd name="connsiteX8" fmla="*/ 593926 w 5111785"/>
              <a:gd name="connsiteY8" fmla="*/ 6702019 h 6858000"/>
              <a:gd name="connsiteX9" fmla="*/ 586645 w 5111785"/>
              <a:gd name="connsiteY9" fmla="*/ 6649852 h 6858000"/>
              <a:gd name="connsiteX10" fmla="*/ 581876 w 5111785"/>
              <a:gd name="connsiteY10" fmla="*/ 6625498 h 6858000"/>
              <a:gd name="connsiteX11" fmla="*/ 575331 w 5111785"/>
              <a:gd name="connsiteY11" fmla="*/ 6517055 h 6858000"/>
              <a:gd name="connsiteX12" fmla="*/ 582438 w 5111785"/>
              <a:gd name="connsiteY12" fmla="*/ 6457688 h 6858000"/>
              <a:gd name="connsiteX13" fmla="*/ 589335 w 5111785"/>
              <a:gd name="connsiteY13" fmla="*/ 6442355 h 6858000"/>
              <a:gd name="connsiteX14" fmla="*/ 586340 w 5111785"/>
              <a:gd name="connsiteY14" fmla="*/ 6433186 h 6858000"/>
              <a:gd name="connsiteX15" fmla="*/ 583475 w 5111785"/>
              <a:gd name="connsiteY15" fmla="*/ 6362033 h 6858000"/>
              <a:gd name="connsiteX16" fmla="*/ 570716 w 5111785"/>
              <a:gd name="connsiteY16" fmla="*/ 6316451 h 6858000"/>
              <a:gd name="connsiteX17" fmla="*/ 565601 w 5111785"/>
              <a:gd name="connsiteY17" fmla="*/ 6276289 h 6858000"/>
              <a:gd name="connsiteX18" fmla="*/ 570483 w 5111785"/>
              <a:gd name="connsiteY18" fmla="*/ 6229984 h 6858000"/>
              <a:gd name="connsiteX19" fmla="*/ 529093 w 5111785"/>
              <a:gd name="connsiteY19" fmla="*/ 6163073 h 6858000"/>
              <a:gd name="connsiteX20" fmla="*/ 524676 w 5111785"/>
              <a:gd name="connsiteY20" fmla="*/ 6111549 h 6858000"/>
              <a:gd name="connsiteX21" fmla="*/ 481814 w 5111785"/>
              <a:gd name="connsiteY21" fmla="*/ 6027914 h 6858000"/>
              <a:gd name="connsiteX22" fmla="*/ 474481 w 5111785"/>
              <a:gd name="connsiteY22" fmla="*/ 5933843 h 6858000"/>
              <a:gd name="connsiteX23" fmla="*/ 331689 w 5111785"/>
              <a:gd name="connsiteY23" fmla="*/ 5623394 h 6858000"/>
              <a:gd name="connsiteX24" fmla="*/ 322938 w 5111785"/>
              <a:gd name="connsiteY24" fmla="*/ 5541498 h 6858000"/>
              <a:gd name="connsiteX25" fmla="*/ 304970 w 5111785"/>
              <a:gd name="connsiteY25" fmla="*/ 5431135 h 6858000"/>
              <a:gd name="connsiteX26" fmla="*/ 287928 w 5111785"/>
              <a:gd name="connsiteY26" fmla="*/ 5384245 h 6858000"/>
              <a:gd name="connsiteX27" fmla="*/ 249638 w 5111785"/>
              <a:gd name="connsiteY27" fmla="*/ 5259981 h 6858000"/>
              <a:gd name="connsiteX28" fmla="*/ 223984 w 5111785"/>
              <a:gd name="connsiteY28" fmla="*/ 5139348 h 6858000"/>
              <a:gd name="connsiteX29" fmla="*/ 186482 w 5111785"/>
              <a:gd name="connsiteY29" fmla="*/ 5008984 h 6858000"/>
              <a:gd name="connsiteX30" fmla="*/ 87625 w 5111785"/>
              <a:gd name="connsiteY30" fmla="*/ 4704817 h 6858000"/>
              <a:gd name="connsiteX31" fmla="*/ 12921 w 5111785"/>
              <a:gd name="connsiteY31" fmla="*/ 4418617 h 6858000"/>
              <a:gd name="connsiteX32" fmla="*/ 17627 w 5111785"/>
              <a:gd name="connsiteY32" fmla="*/ 4193079 h 6858000"/>
              <a:gd name="connsiteX33" fmla="*/ 19221 w 5111785"/>
              <a:gd name="connsiteY33" fmla="*/ 3990988 h 6858000"/>
              <a:gd name="connsiteX34" fmla="*/ 15120 w 5111785"/>
              <a:gd name="connsiteY34" fmla="*/ 3920963 h 6858000"/>
              <a:gd name="connsiteX35" fmla="*/ 15795 w 5111785"/>
              <a:gd name="connsiteY35" fmla="*/ 3821298 h 6858000"/>
              <a:gd name="connsiteX36" fmla="*/ 46165 w 5111785"/>
              <a:gd name="connsiteY36" fmla="*/ 3712774 h 6858000"/>
              <a:gd name="connsiteX37" fmla="*/ 52280 w 5111785"/>
              <a:gd name="connsiteY37" fmla="*/ 3586121 h 6858000"/>
              <a:gd name="connsiteX38" fmla="*/ 52752 w 5111785"/>
              <a:gd name="connsiteY38" fmla="*/ 3491909 h 6858000"/>
              <a:gd name="connsiteX39" fmla="*/ 65388 w 5111785"/>
              <a:gd name="connsiteY39" fmla="*/ 3353600 h 6858000"/>
              <a:gd name="connsiteX40" fmla="*/ 65920 w 5111785"/>
              <a:gd name="connsiteY40" fmla="*/ 3234350 h 6858000"/>
              <a:gd name="connsiteX41" fmla="*/ 78585 w 5111785"/>
              <a:gd name="connsiteY41" fmla="*/ 3144084 h 6858000"/>
              <a:gd name="connsiteX42" fmla="*/ 71402 w 5111785"/>
              <a:gd name="connsiteY42" fmla="*/ 3191209 h 6858000"/>
              <a:gd name="connsiteX43" fmla="*/ 89624 w 5111785"/>
              <a:gd name="connsiteY43" fmla="*/ 3065099 h 6858000"/>
              <a:gd name="connsiteX44" fmla="*/ 106228 w 5111785"/>
              <a:gd name="connsiteY44" fmla="*/ 3005672 h 6858000"/>
              <a:gd name="connsiteX45" fmla="*/ 86886 w 5111785"/>
              <a:gd name="connsiteY45" fmla="*/ 2940629 h 6858000"/>
              <a:gd name="connsiteX46" fmla="*/ 132221 w 5111785"/>
              <a:gd name="connsiteY46" fmla="*/ 2835957 h 6858000"/>
              <a:gd name="connsiteX47" fmla="*/ 161866 w 5111785"/>
              <a:gd name="connsiteY47" fmla="*/ 2670852 h 6858000"/>
              <a:gd name="connsiteX48" fmla="*/ 198170 w 5111785"/>
              <a:gd name="connsiteY48" fmla="*/ 2614821 h 6858000"/>
              <a:gd name="connsiteX49" fmla="*/ 231859 w 5111785"/>
              <a:gd name="connsiteY49" fmla="*/ 2480512 h 6858000"/>
              <a:gd name="connsiteX50" fmla="*/ 257566 w 5111785"/>
              <a:gd name="connsiteY50" fmla="*/ 2374713 h 6858000"/>
              <a:gd name="connsiteX51" fmla="*/ 268065 w 5111785"/>
              <a:gd name="connsiteY51" fmla="*/ 2348315 h 6858000"/>
              <a:gd name="connsiteX52" fmla="*/ 294044 w 5111785"/>
              <a:gd name="connsiteY52" fmla="*/ 2291959 h 6858000"/>
              <a:gd name="connsiteX53" fmla="*/ 289235 w 5111785"/>
              <a:gd name="connsiteY53" fmla="*/ 2277215 h 6858000"/>
              <a:gd name="connsiteX54" fmla="*/ 289233 w 5111785"/>
              <a:gd name="connsiteY54" fmla="*/ 2277110 h 6858000"/>
              <a:gd name="connsiteX55" fmla="*/ 291323 w 5111785"/>
              <a:gd name="connsiteY55" fmla="*/ 2264083 h 6858000"/>
              <a:gd name="connsiteX56" fmla="*/ 292578 w 5111785"/>
              <a:gd name="connsiteY56" fmla="*/ 2266299 h 6858000"/>
              <a:gd name="connsiteX57" fmla="*/ 310400 w 5111785"/>
              <a:gd name="connsiteY57" fmla="*/ 2208286 h 6858000"/>
              <a:gd name="connsiteX58" fmla="*/ 299184 w 5111785"/>
              <a:gd name="connsiteY58" fmla="*/ 2165527 h 6858000"/>
              <a:gd name="connsiteX59" fmla="*/ 321942 w 5111785"/>
              <a:gd name="connsiteY59" fmla="*/ 2053434 h 6858000"/>
              <a:gd name="connsiteX60" fmla="*/ 347698 w 5111785"/>
              <a:gd name="connsiteY60" fmla="*/ 1982793 h 6858000"/>
              <a:gd name="connsiteX61" fmla="*/ 350823 w 5111785"/>
              <a:gd name="connsiteY61" fmla="*/ 1980301 h 6858000"/>
              <a:gd name="connsiteX62" fmla="*/ 355834 w 5111785"/>
              <a:gd name="connsiteY62" fmla="*/ 1965053 h 6858000"/>
              <a:gd name="connsiteX63" fmla="*/ 368193 w 5111785"/>
              <a:gd name="connsiteY63" fmla="*/ 1889702 h 6858000"/>
              <a:gd name="connsiteX64" fmla="*/ 370733 w 5111785"/>
              <a:gd name="connsiteY64" fmla="*/ 1877981 h 6858000"/>
              <a:gd name="connsiteX65" fmla="*/ 381229 w 5111785"/>
              <a:gd name="connsiteY65" fmla="*/ 1798263 h 6858000"/>
              <a:gd name="connsiteX66" fmla="*/ 383137 w 5111785"/>
              <a:gd name="connsiteY66" fmla="*/ 1785078 h 6858000"/>
              <a:gd name="connsiteX67" fmla="*/ 386715 w 5111785"/>
              <a:gd name="connsiteY67" fmla="*/ 1783200 h 6858000"/>
              <a:gd name="connsiteX68" fmla="*/ 387238 w 5111785"/>
              <a:gd name="connsiteY68" fmla="*/ 1778268 h 6858000"/>
              <a:gd name="connsiteX69" fmla="*/ 377749 w 5111785"/>
              <a:gd name="connsiteY69" fmla="*/ 1752599 h 6858000"/>
              <a:gd name="connsiteX70" fmla="*/ 381254 w 5111785"/>
              <a:gd name="connsiteY70" fmla="*/ 1639387 h 6858000"/>
              <a:gd name="connsiteX71" fmla="*/ 370506 w 5111785"/>
              <a:gd name="connsiteY71" fmla="*/ 1530597 h 6858000"/>
              <a:gd name="connsiteX72" fmla="*/ 372313 w 5111785"/>
              <a:gd name="connsiteY72" fmla="*/ 1366367 h 6858000"/>
              <a:gd name="connsiteX73" fmla="*/ 415718 w 5111785"/>
              <a:gd name="connsiteY73" fmla="*/ 1191472 h 6858000"/>
              <a:gd name="connsiteX74" fmla="*/ 440026 w 5111785"/>
              <a:gd name="connsiteY74" fmla="*/ 1165685 h 6858000"/>
              <a:gd name="connsiteX75" fmla="*/ 450558 w 5111785"/>
              <a:gd name="connsiteY75" fmla="*/ 1102553 h 6858000"/>
              <a:gd name="connsiteX76" fmla="*/ 454175 w 5111785"/>
              <a:gd name="connsiteY76" fmla="*/ 1066029 h 6858000"/>
              <a:gd name="connsiteX77" fmla="*/ 466721 w 5111785"/>
              <a:gd name="connsiteY77" fmla="*/ 966388 h 6858000"/>
              <a:gd name="connsiteX78" fmla="*/ 464202 w 5111785"/>
              <a:gd name="connsiteY78" fmla="*/ 878491 h 6858000"/>
              <a:gd name="connsiteX79" fmla="*/ 490153 w 5111785"/>
              <a:gd name="connsiteY79" fmla="*/ 820143 h 6858000"/>
              <a:gd name="connsiteX80" fmla="*/ 500188 w 5111785"/>
              <a:gd name="connsiteY80" fmla="*/ 797955 h 6858000"/>
              <a:gd name="connsiteX81" fmla="*/ 499499 w 5111785"/>
              <a:gd name="connsiteY81" fmla="*/ 792438 h 6858000"/>
              <a:gd name="connsiteX82" fmla="*/ 499513 w 5111785"/>
              <a:gd name="connsiteY82" fmla="*/ 784142 h 6858000"/>
              <a:gd name="connsiteX83" fmla="*/ 499665 w 5111785"/>
              <a:gd name="connsiteY83" fmla="*/ 783905 h 6858000"/>
              <a:gd name="connsiteX84" fmla="*/ 499377 w 5111785"/>
              <a:gd name="connsiteY84" fmla="*/ 776200 h 6858000"/>
              <a:gd name="connsiteX85" fmla="*/ 496036 w 5111785"/>
              <a:gd name="connsiteY85" fmla="*/ 738920 h 6858000"/>
              <a:gd name="connsiteX86" fmla="*/ 513145 w 5111785"/>
              <a:gd name="connsiteY86" fmla="*/ 664284 h 6858000"/>
              <a:gd name="connsiteX87" fmla="*/ 515311 w 5111785"/>
              <a:gd name="connsiteY87" fmla="*/ 652731 h 6858000"/>
              <a:gd name="connsiteX88" fmla="*/ 515974 w 5111785"/>
              <a:gd name="connsiteY88" fmla="*/ 651898 h 6858000"/>
              <a:gd name="connsiteX89" fmla="*/ 508700 w 5111785"/>
              <a:gd name="connsiteY89" fmla="*/ 576187 h 6858000"/>
              <a:gd name="connsiteX90" fmla="*/ 506663 w 5111785"/>
              <a:gd name="connsiteY90" fmla="*/ 573161 h 6858000"/>
              <a:gd name="connsiteX91" fmla="*/ 505952 w 5111785"/>
              <a:gd name="connsiteY91" fmla="*/ 555206 h 6858000"/>
              <a:gd name="connsiteX92" fmla="*/ 506523 w 5111785"/>
              <a:gd name="connsiteY92" fmla="*/ 553001 h 6858000"/>
              <a:gd name="connsiteX93" fmla="*/ 484001 w 5111785"/>
              <a:gd name="connsiteY93" fmla="*/ 485649 h 6858000"/>
              <a:gd name="connsiteX94" fmla="*/ 482965 w 5111785"/>
              <a:gd name="connsiteY94" fmla="*/ 429483 h 6858000"/>
              <a:gd name="connsiteX95" fmla="*/ 475496 w 5111785"/>
              <a:gd name="connsiteY95" fmla="*/ 318825 h 6858000"/>
              <a:gd name="connsiteX96" fmla="*/ 466941 w 5111785"/>
              <a:gd name="connsiteY96" fmla="*/ 203367 h 6858000"/>
              <a:gd name="connsiteX97" fmla="*/ 491977 w 5111785"/>
              <a:gd name="connsiteY97" fmla="*/ 5206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</a:cxnLst>
            <a:rect l="l" t="t" r="r" b="b"/>
            <a:pathLst>
              <a:path w="5111785" h="6858000">
                <a:moveTo>
                  <a:pt x="492904" y="0"/>
                </a:moveTo>
                <a:lnTo>
                  <a:pt x="5111785" y="0"/>
                </a:lnTo>
                <a:lnTo>
                  <a:pt x="5111785" y="6858000"/>
                </a:lnTo>
                <a:lnTo>
                  <a:pt x="602942" y="6858000"/>
                </a:lnTo>
                <a:lnTo>
                  <a:pt x="602434" y="6850665"/>
                </a:lnTo>
                <a:cubicBezTo>
                  <a:pt x="600706" y="6822971"/>
                  <a:pt x="598624" y="6782962"/>
                  <a:pt x="598025" y="6766948"/>
                </a:cubicBezTo>
                <a:cubicBezTo>
                  <a:pt x="596582" y="6758806"/>
                  <a:pt x="597408" y="6751533"/>
                  <a:pt x="599183" y="6744800"/>
                </a:cubicBezTo>
                <a:lnTo>
                  <a:pt x="602950" y="6734372"/>
                </a:lnTo>
                <a:lnTo>
                  <a:pt x="593926" y="6702019"/>
                </a:lnTo>
                <a:cubicBezTo>
                  <a:pt x="590596" y="6685706"/>
                  <a:pt x="588142" y="6668182"/>
                  <a:pt x="586645" y="6649852"/>
                </a:cubicBezTo>
                <a:cubicBezTo>
                  <a:pt x="591952" y="6643821"/>
                  <a:pt x="583663" y="6631847"/>
                  <a:pt x="581876" y="6625498"/>
                </a:cubicBezTo>
                <a:cubicBezTo>
                  <a:pt x="580723" y="6598193"/>
                  <a:pt x="575236" y="6545022"/>
                  <a:pt x="575331" y="6517055"/>
                </a:cubicBezTo>
                <a:cubicBezTo>
                  <a:pt x="573873" y="6506006"/>
                  <a:pt x="579747" y="6465826"/>
                  <a:pt x="582438" y="6457688"/>
                </a:cubicBezTo>
                <a:lnTo>
                  <a:pt x="589335" y="6442355"/>
                </a:lnTo>
                <a:lnTo>
                  <a:pt x="586340" y="6433186"/>
                </a:lnTo>
                <a:cubicBezTo>
                  <a:pt x="584746" y="6395292"/>
                  <a:pt x="591888" y="6381539"/>
                  <a:pt x="583475" y="6362033"/>
                </a:cubicBezTo>
                <a:cubicBezTo>
                  <a:pt x="580871" y="6342577"/>
                  <a:pt x="573695" y="6330741"/>
                  <a:pt x="570716" y="6316451"/>
                </a:cubicBezTo>
                <a:cubicBezTo>
                  <a:pt x="574039" y="6294300"/>
                  <a:pt x="561400" y="6299576"/>
                  <a:pt x="565601" y="6276289"/>
                </a:cubicBezTo>
                <a:cubicBezTo>
                  <a:pt x="575342" y="6278295"/>
                  <a:pt x="562192" y="6234302"/>
                  <a:pt x="570483" y="6229984"/>
                </a:cubicBezTo>
                <a:cubicBezTo>
                  <a:pt x="557882" y="6215689"/>
                  <a:pt x="533662" y="6186246"/>
                  <a:pt x="529093" y="6163073"/>
                </a:cubicBezTo>
                <a:cubicBezTo>
                  <a:pt x="524160" y="6153102"/>
                  <a:pt x="520234" y="6124502"/>
                  <a:pt x="524676" y="6111549"/>
                </a:cubicBezTo>
                <a:cubicBezTo>
                  <a:pt x="500764" y="6066021"/>
                  <a:pt x="492076" y="6074627"/>
                  <a:pt x="481814" y="6027914"/>
                </a:cubicBezTo>
                <a:cubicBezTo>
                  <a:pt x="473978" y="5998134"/>
                  <a:pt x="486678" y="5963167"/>
                  <a:pt x="474481" y="5933843"/>
                </a:cubicBezTo>
                <a:cubicBezTo>
                  <a:pt x="430478" y="5790469"/>
                  <a:pt x="353431" y="5748660"/>
                  <a:pt x="331689" y="5623394"/>
                </a:cubicBezTo>
                <a:cubicBezTo>
                  <a:pt x="306843" y="5588213"/>
                  <a:pt x="329600" y="5576701"/>
                  <a:pt x="322938" y="5541498"/>
                </a:cubicBezTo>
                <a:cubicBezTo>
                  <a:pt x="292737" y="5457964"/>
                  <a:pt x="322799" y="5507565"/>
                  <a:pt x="304970" y="5431135"/>
                </a:cubicBezTo>
                <a:cubicBezTo>
                  <a:pt x="284249" y="5419583"/>
                  <a:pt x="296351" y="5401348"/>
                  <a:pt x="287928" y="5384245"/>
                </a:cubicBezTo>
                <a:cubicBezTo>
                  <a:pt x="274401" y="5332975"/>
                  <a:pt x="265681" y="5322842"/>
                  <a:pt x="249638" y="5259981"/>
                </a:cubicBezTo>
                <a:cubicBezTo>
                  <a:pt x="253054" y="5151385"/>
                  <a:pt x="225116" y="5177579"/>
                  <a:pt x="223984" y="5139348"/>
                </a:cubicBezTo>
                <a:cubicBezTo>
                  <a:pt x="201907" y="5068566"/>
                  <a:pt x="192717" y="5034471"/>
                  <a:pt x="186482" y="5008984"/>
                </a:cubicBezTo>
                <a:cubicBezTo>
                  <a:pt x="180268" y="4977501"/>
                  <a:pt x="83891" y="4770879"/>
                  <a:pt x="87625" y="4704817"/>
                </a:cubicBezTo>
                <a:cubicBezTo>
                  <a:pt x="73167" y="4577161"/>
                  <a:pt x="23780" y="4601880"/>
                  <a:pt x="12921" y="4418617"/>
                </a:cubicBezTo>
                <a:cubicBezTo>
                  <a:pt x="18822" y="4323457"/>
                  <a:pt x="-22237" y="4346187"/>
                  <a:pt x="17627" y="4193079"/>
                </a:cubicBezTo>
                <a:cubicBezTo>
                  <a:pt x="-2679" y="4117889"/>
                  <a:pt x="42127" y="4106895"/>
                  <a:pt x="19221" y="3990988"/>
                </a:cubicBezTo>
                <a:cubicBezTo>
                  <a:pt x="17913" y="3980850"/>
                  <a:pt x="16551" y="3929159"/>
                  <a:pt x="15120" y="3920963"/>
                </a:cubicBezTo>
                <a:cubicBezTo>
                  <a:pt x="17589" y="3887200"/>
                  <a:pt x="10622" y="3855997"/>
                  <a:pt x="15795" y="3821298"/>
                </a:cubicBezTo>
                <a:cubicBezTo>
                  <a:pt x="20969" y="3786599"/>
                  <a:pt x="43124" y="3746487"/>
                  <a:pt x="46165" y="3712774"/>
                </a:cubicBezTo>
                <a:cubicBezTo>
                  <a:pt x="51125" y="3657809"/>
                  <a:pt x="47256" y="3616073"/>
                  <a:pt x="52280" y="3586121"/>
                </a:cubicBezTo>
                <a:cubicBezTo>
                  <a:pt x="50846" y="3575192"/>
                  <a:pt x="52939" y="3513949"/>
                  <a:pt x="52752" y="3491909"/>
                </a:cubicBezTo>
                <a:cubicBezTo>
                  <a:pt x="53724" y="3456358"/>
                  <a:pt x="65523" y="3425050"/>
                  <a:pt x="65388" y="3353600"/>
                </a:cubicBezTo>
                <a:cubicBezTo>
                  <a:pt x="66148" y="3333228"/>
                  <a:pt x="67275" y="3257096"/>
                  <a:pt x="65920" y="3234350"/>
                </a:cubicBezTo>
                <a:cubicBezTo>
                  <a:pt x="63783" y="3216871"/>
                  <a:pt x="80721" y="3161563"/>
                  <a:pt x="78585" y="3144084"/>
                </a:cubicBezTo>
                <a:lnTo>
                  <a:pt x="71402" y="3191209"/>
                </a:lnTo>
                <a:lnTo>
                  <a:pt x="89624" y="3065099"/>
                </a:lnTo>
                <a:cubicBezTo>
                  <a:pt x="89428" y="3061393"/>
                  <a:pt x="103377" y="3011803"/>
                  <a:pt x="106228" y="3005672"/>
                </a:cubicBezTo>
                <a:cubicBezTo>
                  <a:pt x="105488" y="2983991"/>
                  <a:pt x="87626" y="2962310"/>
                  <a:pt x="86886" y="2940629"/>
                </a:cubicBezTo>
                <a:cubicBezTo>
                  <a:pt x="100940" y="2889575"/>
                  <a:pt x="117567" y="2894967"/>
                  <a:pt x="132221" y="2835957"/>
                </a:cubicBezTo>
                <a:cubicBezTo>
                  <a:pt x="132749" y="2781933"/>
                  <a:pt x="153080" y="2725056"/>
                  <a:pt x="161866" y="2670852"/>
                </a:cubicBezTo>
                <a:cubicBezTo>
                  <a:pt x="182973" y="2654929"/>
                  <a:pt x="187600" y="2640789"/>
                  <a:pt x="198170" y="2614821"/>
                </a:cubicBezTo>
                <a:lnTo>
                  <a:pt x="231859" y="2480512"/>
                </a:lnTo>
                <a:cubicBezTo>
                  <a:pt x="244613" y="2439509"/>
                  <a:pt x="251533" y="2396745"/>
                  <a:pt x="257566" y="2374713"/>
                </a:cubicBezTo>
                <a:cubicBezTo>
                  <a:pt x="264763" y="2371627"/>
                  <a:pt x="262109" y="2341513"/>
                  <a:pt x="268065" y="2348315"/>
                </a:cubicBezTo>
                <a:cubicBezTo>
                  <a:pt x="266406" y="2327031"/>
                  <a:pt x="287261" y="2306167"/>
                  <a:pt x="294044" y="2291959"/>
                </a:cubicBezTo>
                <a:lnTo>
                  <a:pt x="289235" y="2277215"/>
                </a:lnTo>
                <a:cubicBezTo>
                  <a:pt x="289234" y="2277180"/>
                  <a:pt x="289234" y="2277146"/>
                  <a:pt x="289233" y="2277110"/>
                </a:cubicBezTo>
                <a:cubicBezTo>
                  <a:pt x="289149" y="2268671"/>
                  <a:pt x="289519" y="2263088"/>
                  <a:pt x="291323" y="2264083"/>
                </a:cubicBezTo>
                <a:lnTo>
                  <a:pt x="292578" y="2266299"/>
                </a:lnTo>
                <a:lnTo>
                  <a:pt x="310400" y="2208286"/>
                </a:lnTo>
                <a:lnTo>
                  <a:pt x="299184" y="2165527"/>
                </a:lnTo>
                <a:cubicBezTo>
                  <a:pt x="303961" y="2138734"/>
                  <a:pt x="316710" y="2084875"/>
                  <a:pt x="321942" y="2053434"/>
                </a:cubicBezTo>
                <a:cubicBezTo>
                  <a:pt x="324983" y="2035841"/>
                  <a:pt x="345737" y="1993998"/>
                  <a:pt x="347698" y="1982793"/>
                </a:cubicBezTo>
                <a:lnTo>
                  <a:pt x="350823" y="1980301"/>
                </a:lnTo>
                <a:lnTo>
                  <a:pt x="355834" y="1965053"/>
                </a:lnTo>
                <a:lnTo>
                  <a:pt x="368193" y="1889702"/>
                </a:lnTo>
                <a:lnTo>
                  <a:pt x="370733" y="1877981"/>
                </a:lnTo>
                <a:cubicBezTo>
                  <a:pt x="372906" y="1862741"/>
                  <a:pt x="379162" y="1813747"/>
                  <a:pt x="381229" y="1798263"/>
                </a:cubicBezTo>
                <a:cubicBezTo>
                  <a:pt x="381395" y="1792610"/>
                  <a:pt x="381964" y="1787986"/>
                  <a:pt x="383137" y="1785078"/>
                </a:cubicBezTo>
                <a:lnTo>
                  <a:pt x="386715" y="1783200"/>
                </a:lnTo>
                <a:cubicBezTo>
                  <a:pt x="386889" y="1781556"/>
                  <a:pt x="387064" y="1779912"/>
                  <a:pt x="387238" y="1778268"/>
                </a:cubicBezTo>
                <a:lnTo>
                  <a:pt x="377749" y="1752599"/>
                </a:lnTo>
                <a:cubicBezTo>
                  <a:pt x="368497" y="1712818"/>
                  <a:pt x="365630" y="1650576"/>
                  <a:pt x="381254" y="1639387"/>
                </a:cubicBezTo>
                <a:cubicBezTo>
                  <a:pt x="385251" y="1612424"/>
                  <a:pt x="368739" y="1556182"/>
                  <a:pt x="370506" y="1530597"/>
                </a:cubicBezTo>
                <a:cubicBezTo>
                  <a:pt x="371108" y="1475853"/>
                  <a:pt x="371711" y="1421111"/>
                  <a:pt x="372313" y="1366367"/>
                </a:cubicBezTo>
                <a:lnTo>
                  <a:pt x="415718" y="1191472"/>
                </a:lnTo>
                <a:lnTo>
                  <a:pt x="440026" y="1165685"/>
                </a:lnTo>
                <a:cubicBezTo>
                  <a:pt x="436400" y="1140885"/>
                  <a:pt x="445006" y="1136242"/>
                  <a:pt x="450558" y="1102553"/>
                </a:cubicBezTo>
                <a:cubicBezTo>
                  <a:pt x="446433" y="1088316"/>
                  <a:pt x="449191" y="1077018"/>
                  <a:pt x="454175" y="1066029"/>
                </a:cubicBezTo>
                <a:cubicBezTo>
                  <a:pt x="454314" y="1033114"/>
                  <a:pt x="462426" y="1003286"/>
                  <a:pt x="466721" y="966388"/>
                </a:cubicBezTo>
                <a:cubicBezTo>
                  <a:pt x="463053" y="926283"/>
                  <a:pt x="459665" y="917926"/>
                  <a:pt x="464202" y="878491"/>
                </a:cubicBezTo>
                <a:lnTo>
                  <a:pt x="490153" y="820143"/>
                </a:lnTo>
                <a:lnTo>
                  <a:pt x="500188" y="797955"/>
                </a:lnTo>
                <a:lnTo>
                  <a:pt x="499499" y="792438"/>
                </a:lnTo>
                <a:cubicBezTo>
                  <a:pt x="499202" y="788598"/>
                  <a:pt x="499236" y="785997"/>
                  <a:pt x="499513" y="784142"/>
                </a:cubicBezTo>
                <a:lnTo>
                  <a:pt x="499665" y="783905"/>
                </a:lnTo>
                <a:cubicBezTo>
                  <a:pt x="499570" y="781337"/>
                  <a:pt x="499473" y="778769"/>
                  <a:pt x="499377" y="776200"/>
                </a:cubicBezTo>
                <a:cubicBezTo>
                  <a:pt x="498542" y="763274"/>
                  <a:pt x="497399" y="750770"/>
                  <a:pt x="496036" y="738920"/>
                </a:cubicBezTo>
                <a:cubicBezTo>
                  <a:pt x="498330" y="720267"/>
                  <a:pt x="509932" y="678649"/>
                  <a:pt x="513145" y="664284"/>
                </a:cubicBezTo>
                <a:cubicBezTo>
                  <a:pt x="513002" y="658926"/>
                  <a:pt x="513902" y="655411"/>
                  <a:pt x="515311" y="652731"/>
                </a:cubicBezTo>
                <a:lnTo>
                  <a:pt x="515974" y="651898"/>
                </a:lnTo>
                <a:lnTo>
                  <a:pt x="508700" y="576187"/>
                </a:lnTo>
                <a:lnTo>
                  <a:pt x="506663" y="573161"/>
                </a:lnTo>
                <a:cubicBezTo>
                  <a:pt x="505424" y="569682"/>
                  <a:pt x="504891" y="564430"/>
                  <a:pt x="505952" y="555206"/>
                </a:cubicBezTo>
                <a:lnTo>
                  <a:pt x="506523" y="553001"/>
                </a:lnTo>
                <a:lnTo>
                  <a:pt x="484001" y="485649"/>
                </a:lnTo>
                <a:cubicBezTo>
                  <a:pt x="482606" y="481142"/>
                  <a:pt x="485264" y="432438"/>
                  <a:pt x="482965" y="429483"/>
                </a:cubicBezTo>
                <a:cubicBezTo>
                  <a:pt x="495245" y="376016"/>
                  <a:pt x="473379" y="374459"/>
                  <a:pt x="475496" y="318825"/>
                </a:cubicBezTo>
                <a:cubicBezTo>
                  <a:pt x="475971" y="297382"/>
                  <a:pt x="474857" y="257091"/>
                  <a:pt x="466941" y="203367"/>
                </a:cubicBezTo>
                <a:cubicBezTo>
                  <a:pt x="469688" y="158907"/>
                  <a:pt x="490478" y="105559"/>
                  <a:pt x="491977" y="52064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4223E437-AA11-46CF-8669-03A91B0EDCD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4646" y="672259"/>
            <a:ext cx="2859441" cy="1780854"/>
          </a:xfrm>
          <a:custGeom>
            <a:avLst/>
            <a:gdLst>
              <a:gd name="connsiteX0" fmla="*/ 0 w 2400300"/>
              <a:gd name="connsiteY0" fmla="*/ 0 h 2400300"/>
              <a:gd name="connsiteX1" fmla="*/ 2400300 w 2400300"/>
              <a:gd name="connsiteY1" fmla="*/ 0 h 2400300"/>
              <a:gd name="connsiteX2" fmla="*/ 2400300 w 2400300"/>
              <a:gd name="connsiteY2" fmla="*/ 2400300 h 2400300"/>
              <a:gd name="connsiteX3" fmla="*/ 0 w 2400300"/>
              <a:gd name="connsiteY3" fmla="*/ 2400300 h 2400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00300" h="2400300">
                <a:moveTo>
                  <a:pt x="0" y="0"/>
                </a:moveTo>
                <a:lnTo>
                  <a:pt x="2400300" y="0"/>
                </a:lnTo>
                <a:lnTo>
                  <a:pt x="2400300" y="2400300"/>
                </a:lnTo>
                <a:lnTo>
                  <a:pt x="0" y="240030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38100" dist="12700" dir="30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6" name="Picture 4" descr="Изображение выглядит как рисунок&#10;&#10;Автоматически созданное описание">
            <a:extLst>
              <a:ext uri="{FF2B5EF4-FFF2-40B4-BE49-F238E27FC236}">
                <a16:creationId xmlns:a16="http://schemas.microsoft.com/office/drawing/2014/main" id="{1966AFF5-D0A9-46E4-86CA-F969C6A1F6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060953" y="1576127"/>
            <a:ext cx="2226045" cy="806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2" name="Freeform: Shape 34">
            <a:extLst>
              <a:ext uri="{FF2B5EF4-FFF2-40B4-BE49-F238E27FC236}">
                <a16:creationId xmlns:a16="http://schemas.microsoft.com/office/drawing/2014/main" id="{069EC2D8-EF45-453B-84B2-BF1D14C3C37F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14644" y="2612543"/>
            <a:ext cx="3029606" cy="1780854"/>
          </a:xfrm>
          <a:custGeom>
            <a:avLst/>
            <a:gdLst>
              <a:gd name="connsiteX0" fmla="*/ 0 w 2400300"/>
              <a:gd name="connsiteY0" fmla="*/ 0 h 2400300"/>
              <a:gd name="connsiteX1" fmla="*/ 2400300 w 2400300"/>
              <a:gd name="connsiteY1" fmla="*/ 0 h 2400300"/>
              <a:gd name="connsiteX2" fmla="*/ 2400300 w 2400300"/>
              <a:gd name="connsiteY2" fmla="*/ 2400300 h 2400300"/>
              <a:gd name="connsiteX3" fmla="*/ 0 w 2400300"/>
              <a:gd name="connsiteY3" fmla="*/ 2400300 h 2400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00300" h="2400300">
                <a:moveTo>
                  <a:pt x="0" y="0"/>
                </a:moveTo>
                <a:lnTo>
                  <a:pt x="2400300" y="0"/>
                </a:lnTo>
                <a:lnTo>
                  <a:pt x="2400300" y="2400300"/>
                </a:lnTo>
                <a:lnTo>
                  <a:pt x="0" y="240030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38100" dist="12700" dir="30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63" name="Rectangle 6">
            <a:extLst>
              <a:ext uri="{FF2B5EF4-FFF2-40B4-BE49-F238E27FC236}">
                <a16:creationId xmlns:a16="http://schemas.microsoft.com/office/drawing/2014/main" id="{BC406126-3A74-4268-9F27-E6BCE1F28A5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444876">
            <a:off x="10397070" y="2415908"/>
            <a:ext cx="1203216" cy="428984"/>
          </a:xfrm>
          <a:custGeom>
            <a:avLst/>
            <a:gdLst>
              <a:gd name="connsiteX0" fmla="*/ 0 w 2142503"/>
              <a:gd name="connsiteY0" fmla="*/ 0 h 571500"/>
              <a:gd name="connsiteX1" fmla="*/ 2142503 w 2142503"/>
              <a:gd name="connsiteY1" fmla="*/ 0 h 571500"/>
              <a:gd name="connsiteX2" fmla="*/ 2142503 w 2142503"/>
              <a:gd name="connsiteY2" fmla="*/ 571500 h 571500"/>
              <a:gd name="connsiteX3" fmla="*/ 0 w 2142503"/>
              <a:gd name="connsiteY3" fmla="*/ 571500 h 571500"/>
              <a:gd name="connsiteX4" fmla="*/ 0 w 2142503"/>
              <a:gd name="connsiteY4" fmla="*/ 0 h 571500"/>
              <a:gd name="connsiteX0" fmla="*/ 0 w 2142503"/>
              <a:gd name="connsiteY0" fmla="*/ 0 h 582145"/>
              <a:gd name="connsiteX1" fmla="*/ 2142503 w 2142503"/>
              <a:gd name="connsiteY1" fmla="*/ 0 h 582145"/>
              <a:gd name="connsiteX2" fmla="*/ 2142503 w 2142503"/>
              <a:gd name="connsiteY2" fmla="*/ 571500 h 582145"/>
              <a:gd name="connsiteX3" fmla="*/ 2050917 w 2142503"/>
              <a:gd name="connsiteY3" fmla="*/ 582088 h 582145"/>
              <a:gd name="connsiteX4" fmla="*/ 0 w 2142503"/>
              <a:gd name="connsiteY4" fmla="*/ 571500 h 582145"/>
              <a:gd name="connsiteX5" fmla="*/ 0 w 2142503"/>
              <a:gd name="connsiteY5" fmla="*/ 0 h 582145"/>
              <a:gd name="connsiteX0" fmla="*/ 0 w 2159832"/>
              <a:gd name="connsiteY0" fmla="*/ 0 h 582145"/>
              <a:gd name="connsiteX1" fmla="*/ 2142503 w 2159832"/>
              <a:gd name="connsiteY1" fmla="*/ 0 h 582145"/>
              <a:gd name="connsiteX2" fmla="*/ 2159829 w 2159832"/>
              <a:gd name="connsiteY2" fmla="*/ 96526 h 582145"/>
              <a:gd name="connsiteX3" fmla="*/ 2142503 w 2159832"/>
              <a:gd name="connsiteY3" fmla="*/ 571500 h 582145"/>
              <a:gd name="connsiteX4" fmla="*/ 2050917 w 2159832"/>
              <a:gd name="connsiteY4" fmla="*/ 582088 h 582145"/>
              <a:gd name="connsiteX5" fmla="*/ 0 w 2159832"/>
              <a:gd name="connsiteY5" fmla="*/ 571500 h 582145"/>
              <a:gd name="connsiteX6" fmla="*/ 0 w 2159832"/>
              <a:gd name="connsiteY6" fmla="*/ 0 h 582145"/>
              <a:gd name="connsiteX0" fmla="*/ 0 w 2159832"/>
              <a:gd name="connsiteY0" fmla="*/ 12386 h 594531"/>
              <a:gd name="connsiteX1" fmla="*/ 67826 w 2159832"/>
              <a:gd name="connsiteY1" fmla="*/ 0 h 594531"/>
              <a:gd name="connsiteX2" fmla="*/ 2142503 w 2159832"/>
              <a:gd name="connsiteY2" fmla="*/ 12386 h 594531"/>
              <a:gd name="connsiteX3" fmla="*/ 2159829 w 2159832"/>
              <a:gd name="connsiteY3" fmla="*/ 108912 h 594531"/>
              <a:gd name="connsiteX4" fmla="*/ 2142503 w 2159832"/>
              <a:gd name="connsiteY4" fmla="*/ 583886 h 594531"/>
              <a:gd name="connsiteX5" fmla="*/ 2050917 w 2159832"/>
              <a:gd name="connsiteY5" fmla="*/ 594474 h 594531"/>
              <a:gd name="connsiteX6" fmla="*/ 0 w 2159832"/>
              <a:gd name="connsiteY6" fmla="*/ 583886 h 594531"/>
              <a:gd name="connsiteX7" fmla="*/ 0 w 2159832"/>
              <a:gd name="connsiteY7" fmla="*/ 12386 h 594531"/>
              <a:gd name="connsiteX0" fmla="*/ 0 w 2168908"/>
              <a:gd name="connsiteY0" fmla="*/ 26000 h 594531"/>
              <a:gd name="connsiteX1" fmla="*/ 76902 w 2168908"/>
              <a:gd name="connsiteY1" fmla="*/ 0 h 594531"/>
              <a:gd name="connsiteX2" fmla="*/ 2151579 w 2168908"/>
              <a:gd name="connsiteY2" fmla="*/ 12386 h 594531"/>
              <a:gd name="connsiteX3" fmla="*/ 2168905 w 2168908"/>
              <a:gd name="connsiteY3" fmla="*/ 108912 h 594531"/>
              <a:gd name="connsiteX4" fmla="*/ 2151579 w 2168908"/>
              <a:gd name="connsiteY4" fmla="*/ 583886 h 594531"/>
              <a:gd name="connsiteX5" fmla="*/ 2059993 w 2168908"/>
              <a:gd name="connsiteY5" fmla="*/ 594474 h 594531"/>
              <a:gd name="connsiteX6" fmla="*/ 9076 w 2168908"/>
              <a:gd name="connsiteY6" fmla="*/ 583886 h 594531"/>
              <a:gd name="connsiteX7" fmla="*/ 0 w 2168908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147197 w 2316105"/>
              <a:gd name="connsiteY0" fmla="*/ 26000 h 594531"/>
              <a:gd name="connsiteX1" fmla="*/ 224099 w 2316105"/>
              <a:gd name="connsiteY1" fmla="*/ 0 h 594531"/>
              <a:gd name="connsiteX2" fmla="*/ 2298776 w 2316105"/>
              <a:gd name="connsiteY2" fmla="*/ 12386 h 594531"/>
              <a:gd name="connsiteX3" fmla="*/ 2316102 w 2316105"/>
              <a:gd name="connsiteY3" fmla="*/ 108912 h 594531"/>
              <a:gd name="connsiteX4" fmla="*/ 2298776 w 2316105"/>
              <a:gd name="connsiteY4" fmla="*/ 583886 h 594531"/>
              <a:gd name="connsiteX5" fmla="*/ 2207190 w 2316105"/>
              <a:gd name="connsiteY5" fmla="*/ 594474 h 594531"/>
              <a:gd name="connsiteX6" fmla="*/ 156273 w 2316105"/>
              <a:gd name="connsiteY6" fmla="*/ 583886 h 594531"/>
              <a:gd name="connsiteX7" fmla="*/ 142416 w 2316105"/>
              <a:gd name="connsiteY7" fmla="*/ 235975 h 594531"/>
              <a:gd name="connsiteX8" fmla="*/ 147197 w 2316105"/>
              <a:gd name="connsiteY8" fmla="*/ 26000 h 594531"/>
              <a:gd name="connsiteX0" fmla="*/ 154684 w 2323592"/>
              <a:gd name="connsiteY0" fmla="*/ 26000 h 594531"/>
              <a:gd name="connsiteX1" fmla="*/ 231586 w 2323592"/>
              <a:gd name="connsiteY1" fmla="*/ 0 h 594531"/>
              <a:gd name="connsiteX2" fmla="*/ 2306263 w 2323592"/>
              <a:gd name="connsiteY2" fmla="*/ 12386 h 594531"/>
              <a:gd name="connsiteX3" fmla="*/ 2323589 w 2323592"/>
              <a:gd name="connsiteY3" fmla="*/ 108912 h 594531"/>
              <a:gd name="connsiteX4" fmla="*/ 2306263 w 2323592"/>
              <a:gd name="connsiteY4" fmla="*/ 583886 h 594531"/>
              <a:gd name="connsiteX5" fmla="*/ 2214677 w 2323592"/>
              <a:gd name="connsiteY5" fmla="*/ 594474 h 594531"/>
              <a:gd name="connsiteX6" fmla="*/ 163760 w 2323592"/>
              <a:gd name="connsiteY6" fmla="*/ 583886 h 594531"/>
              <a:gd name="connsiteX7" fmla="*/ 158979 w 2323592"/>
              <a:gd name="connsiteY7" fmla="*/ 403879 h 594531"/>
              <a:gd name="connsiteX8" fmla="*/ 149903 w 2323592"/>
              <a:gd name="connsiteY8" fmla="*/ 235975 h 594531"/>
              <a:gd name="connsiteX9" fmla="*/ 154684 w 2323592"/>
              <a:gd name="connsiteY9" fmla="*/ 26000 h 594531"/>
              <a:gd name="connsiteX0" fmla="*/ 13665 w 2182573"/>
              <a:gd name="connsiteY0" fmla="*/ 26000 h 594531"/>
              <a:gd name="connsiteX1" fmla="*/ 90567 w 2182573"/>
              <a:gd name="connsiteY1" fmla="*/ 0 h 594531"/>
              <a:gd name="connsiteX2" fmla="*/ 2165244 w 2182573"/>
              <a:gd name="connsiteY2" fmla="*/ 12386 h 594531"/>
              <a:gd name="connsiteX3" fmla="*/ 2182570 w 2182573"/>
              <a:gd name="connsiteY3" fmla="*/ 108912 h 594531"/>
              <a:gd name="connsiteX4" fmla="*/ 2165244 w 2182573"/>
              <a:gd name="connsiteY4" fmla="*/ 583886 h 594531"/>
              <a:gd name="connsiteX5" fmla="*/ 2073658 w 2182573"/>
              <a:gd name="connsiteY5" fmla="*/ 594474 h 594531"/>
              <a:gd name="connsiteX6" fmla="*/ 22741 w 2182573"/>
              <a:gd name="connsiteY6" fmla="*/ 583886 h 594531"/>
              <a:gd name="connsiteX7" fmla="*/ 17960 w 2182573"/>
              <a:gd name="connsiteY7" fmla="*/ 403879 h 594531"/>
              <a:gd name="connsiteX8" fmla="*/ 8884 w 2182573"/>
              <a:gd name="connsiteY8" fmla="*/ 235975 h 594531"/>
              <a:gd name="connsiteX9" fmla="*/ 13665 w 2182573"/>
              <a:gd name="connsiteY9" fmla="*/ 26000 h 594531"/>
              <a:gd name="connsiteX0" fmla="*/ 13665 w 2202120"/>
              <a:gd name="connsiteY0" fmla="*/ 26000 h 594531"/>
              <a:gd name="connsiteX1" fmla="*/ 90567 w 2202120"/>
              <a:gd name="connsiteY1" fmla="*/ 0 h 594531"/>
              <a:gd name="connsiteX2" fmla="*/ 2165244 w 2202120"/>
              <a:gd name="connsiteY2" fmla="*/ 12386 h 594531"/>
              <a:gd name="connsiteX3" fmla="*/ 2182570 w 2202120"/>
              <a:gd name="connsiteY3" fmla="*/ 108912 h 594531"/>
              <a:gd name="connsiteX4" fmla="*/ 2192471 w 2202120"/>
              <a:gd name="connsiteY4" fmla="*/ 583886 h 594531"/>
              <a:gd name="connsiteX5" fmla="*/ 2073658 w 2202120"/>
              <a:gd name="connsiteY5" fmla="*/ 594474 h 594531"/>
              <a:gd name="connsiteX6" fmla="*/ 22741 w 2202120"/>
              <a:gd name="connsiteY6" fmla="*/ 583886 h 594531"/>
              <a:gd name="connsiteX7" fmla="*/ 17960 w 2202120"/>
              <a:gd name="connsiteY7" fmla="*/ 403879 h 594531"/>
              <a:gd name="connsiteX8" fmla="*/ 8884 w 2202120"/>
              <a:gd name="connsiteY8" fmla="*/ 235975 h 594531"/>
              <a:gd name="connsiteX9" fmla="*/ 13665 w 2202120"/>
              <a:gd name="connsiteY9" fmla="*/ 26000 h 594531"/>
              <a:gd name="connsiteX0" fmla="*/ 13665 w 2202036"/>
              <a:gd name="connsiteY0" fmla="*/ 26000 h 594531"/>
              <a:gd name="connsiteX1" fmla="*/ 90567 w 2202036"/>
              <a:gd name="connsiteY1" fmla="*/ 0 h 594531"/>
              <a:gd name="connsiteX2" fmla="*/ 2165244 w 2202036"/>
              <a:gd name="connsiteY2" fmla="*/ 12386 h 594531"/>
              <a:gd name="connsiteX3" fmla="*/ 2182570 w 2202036"/>
              <a:gd name="connsiteY3" fmla="*/ 108912 h 594531"/>
              <a:gd name="connsiteX4" fmla="*/ 2191645 w 2202036"/>
              <a:gd name="connsiteY4" fmla="*/ 422031 h 594531"/>
              <a:gd name="connsiteX5" fmla="*/ 2192471 w 2202036"/>
              <a:gd name="connsiteY5" fmla="*/ 583886 h 594531"/>
              <a:gd name="connsiteX6" fmla="*/ 2073658 w 2202036"/>
              <a:gd name="connsiteY6" fmla="*/ 594474 h 594531"/>
              <a:gd name="connsiteX7" fmla="*/ 22741 w 2202036"/>
              <a:gd name="connsiteY7" fmla="*/ 583886 h 594531"/>
              <a:gd name="connsiteX8" fmla="*/ 17960 w 2202036"/>
              <a:gd name="connsiteY8" fmla="*/ 403879 h 594531"/>
              <a:gd name="connsiteX9" fmla="*/ 8884 w 2202036"/>
              <a:gd name="connsiteY9" fmla="*/ 235975 h 594531"/>
              <a:gd name="connsiteX10" fmla="*/ 13665 w 2202036"/>
              <a:gd name="connsiteY10" fmla="*/ 26000 h 594531"/>
              <a:gd name="connsiteX0" fmla="*/ 142254 w 2330625"/>
              <a:gd name="connsiteY0" fmla="*/ 26000 h 594531"/>
              <a:gd name="connsiteX1" fmla="*/ 219156 w 2330625"/>
              <a:gd name="connsiteY1" fmla="*/ 0 h 594531"/>
              <a:gd name="connsiteX2" fmla="*/ 2293833 w 2330625"/>
              <a:gd name="connsiteY2" fmla="*/ 12386 h 594531"/>
              <a:gd name="connsiteX3" fmla="*/ 2311159 w 2330625"/>
              <a:gd name="connsiteY3" fmla="*/ 108912 h 594531"/>
              <a:gd name="connsiteX4" fmla="*/ 2320234 w 2330625"/>
              <a:gd name="connsiteY4" fmla="*/ 422031 h 594531"/>
              <a:gd name="connsiteX5" fmla="*/ 2321060 w 2330625"/>
              <a:gd name="connsiteY5" fmla="*/ 583886 h 594531"/>
              <a:gd name="connsiteX6" fmla="*/ 2202247 w 2330625"/>
              <a:gd name="connsiteY6" fmla="*/ 594474 h 594531"/>
              <a:gd name="connsiteX7" fmla="*/ 151330 w 2330625"/>
              <a:gd name="connsiteY7" fmla="*/ 583886 h 594531"/>
              <a:gd name="connsiteX8" fmla="*/ 155624 w 2330625"/>
              <a:gd name="connsiteY8" fmla="*/ 512790 h 594531"/>
              <a:gd name="connsiteX9" fmla="*/ 146549 w 2330625"/>
              <a:gd name="connsiteY9" fmla="*/ 403879 h 594531"/>
              <a:gd name="connsiteX10" fmla="*/ 137473 w 2330625"/>
              <a:gd name="connsiteY10" fmla="*/ 235975 h 594531"/>
              <a:gd name="connsiteX11" fmla="*/ 142254 w 2330625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64992 w 2201784"/>
              <a:gd name="connsiteY2" fmla="*/ 12386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01784" h="594531">
                <a:moveTo>
                  <a:pt x="13413" y="26000"/>
                </a:moveTo>
                <a:cubicBezTo>
                  <a:pt x="37534" y="24897"/>
                  <a:pt x="66194" y="1103"/>
                  <a:pt x="90315" y="0"/>
                </a:cubicBezTo>
                <a:lnTo>
                  <a:pt x="2164992" y="12386"/>
                </a:lnTo>
                <a:cubicBezTo>
                  <a:pt x="2164717" y="43049"/>
                  <a:pt x="2182593" y="78249"/>
                  <a:pt x="2182318" y="108912"/>
                </a:cubicBezTo>
                <a:cubicBezTo>
                  <a:pt x="2188231" y="177186"/>
                  <a:pt x="2189743" y="342869"/>
                  <a:pt x="2191393" y="422031"/>
                </a:cubicBezTo>
                <a:cubicBezTo>
                  <a:pt x="2193043" y="501193"/>
                  <a:pt x="2213396" y="555146"/>
                  <a:pt x="2192219" y="583886"/>
                </a:cubicBezTo>
                <a:cubicBezTo>
                  <a:pt x="2172279" y="582877"/>
                  <a:pt x="2093346" y="595483"/>
                  <a:pt x="2073406" y="594474"/>
                </a:cubicBezTo>
                <a:lnTo>
                  <a:pt x="22489" y="583886"/>
                </a:lnTo>
                <a:cubicBezTo>
                  <a:pt x="5849" y="592962"/>
                  <a:pt x="27580" y="542791"/>
                  <a:pt x="26783" y="512790"/>
                </a:cubicBezTo>
                <a:cubicBezTo>
                  <a:pt x="25986" y="482789"/>
                  <a:pt x="18464" y="450015"/>
                  <a:pt x="17708" y="403879"/>
                </a:cubicBezTo>
                <a:cubicBezTo>
                  <a:pt x="16952" y="357743"/>
                  <a:pt x="-14855" y="308787"/>
                  <a:pt x="8632" y="235975"/>
                </a:cubicBezTo>
                <a:cubicBezTo>
                  <a:pt x="7119" y="142994"/>
                  <a:pt x="-201" y="65329"/>
                  <a:pt x="13413" y="26000"/>
                </a:cubicBezTo>
                <a:close/>
              </a:path>
            </a:pathLst>
          </a:custGeom>
          <a:solidFill>
            <a:srgbClr val="D9D4D0">
              <a:alpha val="50000"/>
            </a:srgbClr>
          </a:solidFill>
          <a:ln>
            <a:noFill/>
          </a:ln>
          <a:effectLst>
            <a:softEdge rad="63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4" name="Picture 4" descr="ÐÐ°ÑÑÐ¸Ð½ÐºÐ¸ Ð¿Ð¾ Ð·Ð°Ð¿ÑÐ¾ÑÑ Ð»Ð¾Ð³Ð¾ÑÐ¸Ð¿ Ð¼Ð¾Ð¸ ÑÐ¸Ð½Ð°Ð½ÑÑ ÐºÑÐ°ÑÐ½Ð¾ÑÑÑÐºÐ¸Ð¹ ÐºÑÐ°Ð¹">
            <a:extLst>
              <a:ext uri="{FF2B5EF4-FFF2-40B4-BE49-F238E27FC236}">
                <a16:creationId xmlns:a16="http://schemas.microsoft.com/office/drawing/2014/main" id="{67B0CC8E-309A-4334-B6B1-D53BADFB01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75219" y="3093316"/>
            <a:ext cx="2708456" cy="819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4" name="Freeform: Shape 38">
            <a:extLst>
              <a:ext uri="{FF2B5EF4-FFF2-40B4-BE49-F238E27FC236}">
                <a16:creationId xmlns:a16="http://schemas.microsoft.com/office/drawing/2014/main" id="{3A4DE088-B39D-49F8-AE7C-8294519C4C3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76796" y="4517935"/>
            <a:ext cx="2510202" cy="1780507"/>
          </a:xfrm>
          <a:custGeom>
            <a:avLst/>
            <a:gdLst>
              <a:gd name="connsiteX0" fmla="*/ 0 w 2400300"/>
              <a:gd name="connsiteY0" fmla="*/ 0 h 2400300"/>
              <a:gd name="connsiteX1" fmla="*/ 2400300 w 2400300"/>
              <a:gd name="connsiteY1" fmla="*/ 0 h 2400300"/>
              <a:gd name="connsiteX2" fmla="*/ 2400300 w 2400300"/>
              <a:gd name="connsiteY2" fmla="*/ 2400300 h 2400300"/>
              <a:gd name="connsiteX3" fmla="*/ 0 w 2400300"/>
              <a:gd name="connsiteY3" fmla="*/ 2400300 h 2400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00300" h="2400300">
                <a:moveTo>
                  <a:pt x="0" y="0"/>
                </a:moveTo>
                <a:lnTo>
                  <a:pt x="2400300" y="0"/>
                </a:lnTo>
                <a:lnTo>
                  <a:pt x="2400300" y="2400300"/>
                </a:lnTo>
                <a:lnTo>
                  <a:pt x="0" y="240030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38100" dist="12700" dir="30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Рисунок 4" descr="Мальчик, надевший реактивный ранец">
            <a:extLst>
              <a:ext uri="{FF2B5EF4-FFF2-40B4-BE49-F238E27FC236}">
                <a16:creationId xmlns:a16="http://schemas.microsoft.com/office/drawing/2014/main" id="{C68CCA17-E878-4BE9-9BB6-DE379CBFD72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0597" y="4640965"/>
            <a:ext cx="2198976" cy="1467817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4B22EDC7-EC39-454E-80E0-E6D8A7539BB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5141" y="800330"/>
            <a:ext cx="1708611" cy="741135"/>
          </a:xfrm>
          <a:prstGeom prst="rect">
            <a:avLst/>
          </a:prstGeom>
        </p:spPr>
      </p:pic>
      <p:pic>
        <p:nvPicPr>
          <p:cNvPr id="2052" name="Picture 4" descr="http://qrcoder.ru/code/?https%3A%2F%2Fvk.com%2Frcfg24%0D%0Ahttp%3A%2F%2Frcfg24.ru%2F&amp;4&amp;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175" y="4888742"/>
            <a:ext cx="1409700" cy="140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3914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1054</TotalTime>
  <Words>485</Words>
  <Application>Microsoft Office PowerPoint</Application>
  <PresentationFormat>Широкоэкранный</PresentationFormat>
  <Paragraphs>35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Garamond</vt:lpstr>
      <vt:lpstr>Тема Office</vt:lpstr>
      <vt:lpstr>Формирование финансовой грамотности: ландшафт практик и ресурсов в условиях изменения ФГОС  Красноусов Сергей Дмитриевич заведующий РЦФГ Мамонтова Людмила Павловна старший преподаватель РЦФГ</vt:lpstr>
      <vt:lpstr>ФГОС НОО утв. Приказом Минпросвещения России №286 от 31 мая 2021 вступает в действие с 1 сентября 2022 года</vt:lpstr>
      <vt:lpstr>ФГОС ООО утв. Приказом Минпросвещения России №287 от 31 мая 2021 вступает в действие с 1 сентября 2022 года</vt:lpstr>
      <vt:lpstr>ФГОС ООО утв. Приказом Минпросвещения России №287 от 31 мая 2021 вступает в действие с 1 сентября 2022 года</vt:lpstr>
      <vt:lpstr>Сценарии от Роспотребнадзора</vt:lpstr>
      <vt:lpstr>Вопросы для работы в группах</vt:lpstr>
      <vt:lpstr>Название сценария</vt:lpstr>
      <vt:lpstr>Что, по вашему мнению, в данной практике можно изменить для улучшения образовательного эффекта с точки зрения методиста?</vt:lpstr>
      <vt:lpstr>Что, по вашему мнению, из данной практике можно использовать «уже завтра» при обучении школьников?</vt:lpstr>
      <vt:lpstr>Как при выполнении анализируемого задания со школьником реализуются требования ФГОС?</vt:lpstr>
      <vt:lpstr>                                      Спасибо за внимание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«Особенности проведение семейного фестиваля в сложносоставном регионе»</dc:title>
  <dc:creator>Сергей Красноусов</dc:creator>
  <cp:lastModifiedBy>Пользователь Windows</cp:lastModifiedBy>
  <cp:revision>74</cp:revision>
  <dcterms:created xsi:type="dcterms:W3CDTF">2020-12-20T23:40:32Z</dcterms:created>
  <dcterms:modified xsi:type="dcterms:W3CDTF">2021-12-20T02:20:04Z</dcterms:modified>
</cp:coreProperties>
</file>