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615" r:id="rId2"/>
    <p:sldId id="767" r:id="rId3"/>
    <p:sldId id="768" r:id="rId4"/>
    <p:sldId id="769" r:id="rId5"/>
    <p:sldId id="770" r:id="rId6"/>
    <p:sldId id="771" r:id="rId7"/>
    <p:sldId id="772" r:id="rId8"/>
    <p:sldId id="775" r:id="rId9"/>
    <p:sldId id="776" r:id="rId10"/>
    <p:sldId id="777" r:id="rId11"/>
    <p:sldId id="778" r:id="rId12"/>
    <p:sldId id="779" r:id="rId13"/>
    <p:sldId id="781" r:id="rId14"/>
    <p:sldId id="787" r:id="rId15"/>
    <p:sldId id="785" r:id="rId16"/>
    <p:sldId id="786" r:id="rId17"/>
    <p:sldId id="78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Титульный слайд" id="{0437775E-C363-45C2-B390-F0B234D97243}">
          <p14:sldIdLst>
            <p14:sldId id="615"/>
          </p14:sldIdLst>
        </p14:section>
        <p14:section name="1. Проблематика" id="{CEAEDC88-7FC2-4B5B-A167-FCD12382B5A8}">
          <p14:sldIdLst>
            <p14:sldId id="767"/>
            <p14:sldId id="768"/>
          </p14:sldIdLst>
        </p14:section>
        <p14:section name="2. Цель и результат проекта" id="{79AAA349-69E3-4211-AF33-E40FDAF27B05}">
          <p14:sldIdLst>
            <p14:sldId id="769"/>
            <p14:sldId id="770"/>
          </p14:sldIdLst>
        </p14:section>
        <p14:section name="3. Задачи проекта" id="{F6F5119B-1DD5-4E4E-89B2-6E5718B10C25}">
          <p14:sldIdLst>
            <p14:sldId id="771"/>
            <p14:sldId id="772"/>
          </p14:sldIdLst>
        </p14:section>
        <p14:section name="4. Управление проектом" id="{CCCC1DAB-062D-4F28-807E-142049799BCA}">
          <p14:sldIdLst>
            <p14:sldId id="775"/>
            <p14:sldId id="776"/>
          </p14:sldIdLst>
        </p14:section>
        <p14:section name="5. Планирование" id="{1A8D833A-0608-477A-AF7B-2B57D3D587B1}">
          <p14:sldIdLst>
            <p14:sldId id="777"/>
          </p14:sldIdLst>
        </p14:section>
        <p14:section name="6. Риски и ресурсы проекта" id="{CF13F7C5-B1BC-4877-B8F5-28C91B5DB4AF}">
          <p14:sldIdLst>
            <p14:sldId id="778"/>
          </p14:sldIdLst>
        </p14:section>
        <p14:section name="7. Преимущества и уникальность проекта" id="{D0121E24-028A-4701-97E3-F7108EF03CC6}">
          <p14:sldIdLst>
            <p14:sldId id="779"/>
            <p14:sldId id="781"/>
            <p14:sldId id="787"/>
            <p14:sldId id="785"/>
            <p14:sldId id="786"/>
            <p14:sldId id="788"/>
          </p14:sldIdLst>
        </p14:section>
        <p14:section name="Завершающий слайд" id="{3B3EFE78-41D3-4459-B66B-E15791E25F90}">
          <p14:sldIdLst/>
        </p14:section>
      </p14:sectionLst>
    </p:ext>
    <p:ext uri="{EFAFB233-063F-42B5-8137-9DF3F51BA10A}">
      <p15:sldGuideLst xmlns:p15="http://schemas.microsoft.com/office/powerpoint/2012/main">
        <p15:guide id="1" pos="302" userDrawn="1">
          <p15:clr>
            <a:srgbClr val="A4A3A4"/>
          </p15:clr>
        </p15:guide>
        <p15:guide id="2" pos="7355" userDrawn="1">
          <p15:clr>
            <a:srgbClr val="A4A3A4"/>
          </p15:clr>
        </p15:guide>
        <p15:guide id="3" orient="horz" pos="527" userDrawn="1">
          <p15:clr>
            <a:srgbClr val="A4A3A4"/>
          </p15:clr>
        </p15:guide>
        <p15:guide id="4" orient="horz" pos="3816" userDrawn="1">
          <p15:clr>
            <a:srgbClr val="A4A3A4"/>
          </p15:clr>
        </p15:guide>
        <p15:guide id="5" orient="horz" pos="2568" userDrawn="1">
          <p15:clr>
            <a:srgbClr val="A4A3A4"/>
          </p15:clr>
        </p15:guide>
        <p15:guide id="6" orient="horz" pos="22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1A21"/>
    <a:srgbClr val="BB9C58"/>
    <a:srgbClr val="4D0D1A"/>
    <a:srgbClr val="000000"/>
    <a:srgbClr val="F1EBDB"/>
    <a:srgbClr val="C6B098"/>
    <a:srgbClr val="E2CE84"/>
    <a:srgbClr val="79151D"/>
    <a:srgbClr val="58111C"/>
    <a:srgbClr val="E888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21" autoAdjust="0"/>
    <p:restoredTop sz="77903" autoAdjust="0"/>
  </p:normalViewPr>
  <p:slideViewPr>
    <p:cSldViewPr snapToGrid="0">
      <p:cViewPr varScale="1">
        <p:scale>
          <a:sx n="112" d="100"/>
          <a:sy n="112" d="100"/>
        </p:scale>
        <p:origin x="636" y="96"/>
      </p:cViewPr>
      <p:guideLst>
        <p:guide pos="302"/>
        <p:guide pos="7355"/>
        <p:guide orient="horz" pos="527"/>
        <p:guide orient="horz" pos="3816"/>
        <p:guide orient="horz" pos="2568"/>
        <p:guide orient="horz" pos="22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A4358-12BE-421A-9CB7-6B7E2EC63663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DE26E-522E-4186-BFF8-130BF22707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088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497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316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037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596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12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97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0567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470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914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787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C8BAD-DB35-4ACE-BE51-01B5D2130B8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124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8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794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94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450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46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39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46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397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736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280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187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96EE5-5010-412F-BCFB-25B0586F0317}" type="datetimeFigureOut">
              <a:rPr lang="ru-RU" smtClean="0"/>
              <a:pPr/>
              <a:t>16.07.2024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2C91C-B9EB-4344-B2A0-068774DB09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1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E7499F-C642-4616-B6C4-8117D43CD8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0" y="270608"/>
            <a:ext cx="2144914" cy="827941"/>
          </a:xfrm>
          <a:prstGeom prst="rect">
            <a:avLst/>
          </a:prstGeom>
          <a:effectLst/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A607399-70F8-4347-9170-F2F4B39745AA}"/>
              </a:ext>
            </a:extLst>
          </p:cNvPr>
          <p:cNvGrpSpPr/>
          <p:nvPr/>
        </p:nvGrpSpPr>
        <p:grpSpPr>
          <a:xfrm>
            <a:off x="3102655" y="3348301"/>
            <a:ext cx="8992168" cy="1623570"/>
            <a:chOff x="2728801" y="3986925"/>
            <a:chExt cx="8268741" cy="162357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D514D618-C38C-404A-A7B0-9FCAB6691735}"/>
                </a:ext>
              </a:extLst>
            </p:cNvPr>
            <p:cNvSpPr/>
            <p:nvPr/>
          </p:nvSpPr>
          <p:spPr>
            <a:xfrm>
              <a:off x="2728801" y="3986925"/>
              <a:ext cx="7902981" cy="1623570"/>
            </a:xfrm>
            <a:custGeom>
              <a:avLst/>
              <a:gdLst>
                <a:gd name="connsiteX0" fmla="*/ 0 w 7902981"/>
                <a:gd name="connsiteY0" fmla="*/ 811784 h 1623570"/>
                <a:gd name="connsiteX1" fmla="*/ 0 w 7902981"/>
                <a:gd name="connsiteY1" fmla="*/ 811785 h 1623570"/>
                <a:gd name="connsiteX2" fmla="*/ 0 w 7902981"/>
                <a:gd name="connsiteY2" fmla="*/ 811785 h 1623570"/>
                <a:gd name="connsiteX3" fmla="*/ 811785 w 7902981"/>
                <a:gd name="connsiteY3" fmla="*/ 0 h 1623570"/>
                <a:gd name="connsiteX4" fmla="*/ 7902981 w 7902981"/>
                <a:gd name="connsiteY4" fmla="*/ 0 h 1623570"/>
                <a:gd name="connsiteX5" fmla="*/ 7902981 w 7902981"/>
                <a:gd name="connsiteY5" fmla="*/ 1623570 h 1623570"/>
                <a:gd name="connsiteX6" fmla="*/ 811785 w 7902981"/>
                <a:gd name="connsiteY6" fmla="*/ 1623569 h 1623570"/>
                <a:gd name="connsiteX7" fmla="*/ 16493 w 7902981"/>
                <a:gd name="connsiteY7" fmla="*/ 975387 h 1623570"/>
                <a:gd name="connsiteX8" fmla="*/ 0 w 7902981"/>
                <a:gd name="connsiteY8" fmla="*/ 811785 h 1623570"/>
                <a:gd name="connsiteX9" fmla="*/ 16493 w 7902981"/>
                <a:gd name="connsiteY9" fmla="*/ 648182 h 1623570"/>
                <a:gd name="connsiteX10" fmla="*/ 811785 w 7902981"/>
                <a:gd name="connsiteY10" fmla="*/ 0 h 162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02981" h="1623570">
                  <a:moveTo>
                    <a:pt x="0" y="811784"/>
                  </a:moveTo>
                  <a:lnTo>
                    <a:pt x="0" y="811785"/>
                  </a:lnTo>
                  <a:lnTo>
                    <a:pt x="0" y="811785"/>
                  </a:lnTo>
                  <a:close/>
                  <a:moveTo>
                    <a:pt x="811785" y="0"/>
                  </a:moveTo>
                  <a:lnTo>
                    <a:pt x="7902981" y="0"/>
                  </a:lnTo>
                  <a:lnTo>
                    <a:pt x="7902981" y="1623570"/>
                  </a:lnTo>
                  <a:lnTo>
                    <a:pt x="811785" y="1623569"/>
                  </a:lnTo>
                  <a:cubicBezTo>
                    <a:pt x="419491" y="1623569"/>
                    <a:pt x="92189" y="1345304"/>
                    <a:pt x="16493" y="975387"/>
                  </a:cubicBezTo>
                  <a:lnTo>
                    <a:pt x="0" y="811785"/>
                  </a:lnTo>
                  <a:lnTo>
                    <a:pt x="16493" y="648182"/>
                  </a:lnTo>
                  <a:cubicBezTo>
                    <a:pt x="92189" y="278266"/>
                    <a:pt x="419491" y="0"/>
                    <a:pt x="811785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4000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6A7FF89A-B447-4F8F-BFF6-E9ADBB2EE51C}"/>
                </a:ext>
              </a:extLst>
            </p:cNvPr>
            <p:cNvSpPr/>
            <p:nvPr/>
          </p:nvSpPr>
          <p:spPr>
            <a:xfrm>
              <a:off x="2911681" y="3986925"/>
              <a:ext cx="7902981" cy="1623570"/>
            </a:xfrm>
            <a:custGeom>
              <a:avLst/>
              <a:gdLst>
                <a:gd name="connsiteX0" fmla="*/ 0 w 7902981"/>
                <a:gd name="connsiteY0" fmla="*/ 811784 h 1623570"/>
                <a:gd name="connsiteX1" fmla="*/ 0 w 7902981"/>
                <a:gd name="connsiteY1" fmla="*/ 811785 h 1623570"/>
                <a:gd name="connsiteX2" fmla="*/ 0 w 7902981"/>
                <a:gd name="connsiteY2" fmla="*/ 811785 h 1623570"/>
                <a:gd name="connsiteX3" fmla="*/ 811785 w 7902981"/>
                <a:gd name="connsiteY3" fmla="*/ 0 h 1623570"/>
                <a:gd name="connsiteX4" fmla="*/ 7902981 w 7902981"/>
                <a:gd name="connsiteY4" fmla="*/ 0 h 1623570"/>
                <a:gd name="connsiteX5" fmla="*/ 7902981 w 7902981"/>
                <a:gd name="connsiteY5" fmla="*/ 1623570 h 1623570"/>
                <a:gd name="connsiteX6" fmla="*/ 811785 w 7902981"/>
                <a:gd name="connsiteY6" fmla="*/ 1623569 h 1623570"/>
                <a:gd name="connsiteX7" fmla="*/ 16493 w 7902981"/>
                <a:gd name="connsiteY7" fmla="*/ 975387 h 1623570"/>
                <a:gd name="connsiteX8" fmla="*/ 0 w 7902981"/>
                <a:gd name="connsiteY8" fmla="*/ 811785 h 1623570"/>
                <a:gd name="connsiteX9" fmla="*/ 16493 w 7902981"/>
                <a:gd name="connsiteY9" fmla="*/ 648182 h 1623570"/>
                <a:gd name="connsiteX10" fmla="*/ 811785 w 7902981"/>
                <a:gd name="connsiteY10" fmla="*/ 0 h 162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02981" h="1623570">
                  <a:moveTo>
                    <a:pt x="0" y="811784"/>
                  </a:moveTo>
                  <a:lnTo>
                    <a:pt x="0" y="811785"/>
                  </a:lnTo>
                  <a:lnTo>
                    <a:pt x="0" y="811785"/>
                  </a:lnTo>
                  <a:close/>
                  <a:moveTo>
                    <a:pt x="811785" y="0"/>
                  </a:moveTo>
                  <a:lnTo>
                    <a:pt x="7902981" y="0"/>
                  </a:lnTo>
                  <a:lnTo>
                    <a:pt x="7902981" y="1623570"/>
                  </a:lnTo>
                  <a:lnTo>
                    <a:pt x="811785" y="1623569"/>
                  </a:lnTo>
                  <a:cubicBezTo>
                    <a:pt x="419491" y="1623569"/>
                    <a:pt x="92189" y="1345304"/>
                    <a:pt x="16493" y="975387"/>
                  </a:cubicBezTo>
                  <a:lnTo>
                    <a:pt x="0" y="811785"/>
                  </a:lnTo>
                  <a:lnTo>
                    <a:pt x="16493" y="648182"/>
                  </a:lnTo>
                  <a:cubicBezTo>
                    <a:pt x="92189" y="278266"/>
                    <a:pt x="419491" y="0"/>
                    <a:pt x="811785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4000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CBCB9A18-4FAA-47EF-8693-10F0AA40F83C}"/>
                </a:ext>
              </a:extLst>
            </p:cNvPr>
            <p:cNvSpPr/>
            <p:nvPr/>
          </p:nvSpPr>
          <p:spPr>
            <a:xfrm>
              <a:off x="3094561" y="3986925"/>
              <a:ext cx="7902981" cy="1623570"/>
            </a:xfrm>
            <a:custGeom>
              <a:avLst/>
              <a:gdLst>
                <a:gd name="connsiteX0" fmla="*/ 0 w 7902981"/>
                <a:gd name="connsiteY0" fmla="*/ 811784 h 1623570"/>
                <a:gd name="connsiteX1" fmla="*/ 0 w 7902981"/>
                <a:gd name="connsiteY1" fmla="*/ 811785 h 1623570"/>
                <a:gd name="connsiteX2" fmla="*/ 0 w 7902981"/>
                <a:gd name="connsiteY2" fmla="*/ 811785 h 1623570"/>
                <a:gd name="connsiteX3" fmla="*/ 811785 w 7902981"/>
                <a:gd name="connsiteY3" fmla="*/ 0 h 1623570"/>
                <a:gd name="connsiteX4" fmla="*/ 7902981 w 7902981"/>
                <a:gd name="connsiteY4" fmla="*/ 0 h 1623570"/>
                <a:gd name="connsiteX5" fmla="*/ 7902981 w 7902981"/>
                <a:gd name="connsiteY5" fmla="*/ 1623570 h 1623570"/>
                <a:gd name="connsiteX6" fmla="*/ 811785 w 7902981"/>
                <a:gd name="connsiteY6" fmla="*/ 1623569 h 1623570"/>
                <a:gd name="connsiteX7" fmla="*/ 16493 w 7902981"/>
                <a:gd name="connsiteY7" fmla="*/ 975387 h 1623570"/>
                <a:gd name="connsiteX8" fmla="*/ 0 w 7902981"/>
                <a:gd name="connsiteY8" fmla="*/ 811785 h 1623570"/>
                <a:gd name="connsiteX9" fmla="*/ 16493 w 7902981"/>
                <a:gd name="connsiteY9" fmla="*/ 648182 h 1623570"/>
                <a:gd name="connsiteX10" fmla="*/ 811785 w 7902981"/>
                <a:gd name="connsiteY10" fmla="*/ 0 h 1623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902981" h="1623570">
                  <a:moveTo>
                    <a:pt x="0" y="811784"/>
                  </a:moveTo>
                  <a:lnTo>
                    <a:pt x="0" y="811785"/>
                  </a:lnTo>
                  <a:lnTo>
                    <a:pt x="0" y="811785"/>
                  </a:lnTo>
                  <a:close/>
                  <a:moveTo>
                    <a:pt x="811785" y="0"/>
                  </a:moveTo>
                  <a:lnTo>
                    <a:pt x="7902981" y="0"/>
                  </a:lnTo>
                  <a:lnTo>
                    <a:pt x="7902981" y="1623570"/>
                  </a:lnTo>
                  <a:lnTo>
                    <a:pt x="811785" y="1623569"/>
                  </a:lnTo>
                  <a:cubicBezTo>
                    <a:pt x="419491" y="1623569"/>
                    <a:pt x="92189" y="1345304"/>
                    <a:pt x="16493" y="975387"/>
                  </a:cubicBezTo>
                  <a:lnTo>
                    <a:pt x="0" y="811785"/>
                  </a:lnTo>
                  <a:lnTo>
                    <a:pt x="16493" y="648182"/>
                  </a:lnTo>
                  <a:cubicBezTo>
                    <a:pt x="92189" y="278266"/>
                    <a:pt x="419491" y="0"/>
                    <a:pt x="811785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sz="4000" cap="all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klin Gothic Medium" panose="020B0603020102020204" pitchFamily="34" charset="0"/>
                </a:rPr>
                <a:t>Учитель. Наставник. Партнер.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53983FB-8E7D-414C-8AC4-AC97393D377A}"/>
              </a:ext>
            </a:extLst>
          </p:cNvPr>
          <p:cNvGrpSpPr/>
          <p:nvPr/>
        </p:nvGrpSpPr>
        <p:grpSpPr>
          <a:xfrm>
            <a:off x="5302573" y="5137489"/>
            <a:ext cx="6792250" cy="523142"/>
            <a:chOff x="5302573" y="5137489"/>
            <a:chExt cx="6792250" cy="523142"/>
          </a:xfrm>
        </p:grpSpPr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2C6BCD95-A66C-490E-8A02-DE4FAFABD6CE}"/>
                </a:ext>
              </a:extLst>
            </p:cNvPr>
            <p:cNvSpPr/>
            <p:nvPr/>
          </p:nvSpPr>
          <p:spPr>
            <a:xfrm>
              <a:off x="5302573" y="5137489"/>
              <a:ext cx="679225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2000" cap="all" dirty="0">
                <a:solidFill>
                  <a:srgbClr val="4D0D1A"/>
                </a:solidFill>
                <a:latin typeface="Franklin Gothic Medium" panose="020B0603020102020204" pitchFamily="34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CAB06A63-50F8-4926-BA86-FD63DA548B3F}"/>
                </a:ext>
              </a:extLst>
            </p:cNvPr>
            <p:cNvSpPr/>
            <p:nvPr/>
          </p:nvSpPr>
          <p:spPr>
            <a:xfrm>
              <a:off x="5426018" y="5137489"/>
              <a:ext cx="654536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2000" cap="all" dirty="0">
                <a:solidFill>
                  <a:srgbClr val="4D0D1A"/>
                </a:solidFill>
                <a:latin typeface="Franklin Gothic Medium" panose="020B0603020102020204" pitchFamily="34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C403DBE5-F612-45DF-A8EC-8ED0BEC591F5}"/>
                </a:ext>
              </a:extLst>
            </p:cNvPr>
            <p:cNvSpPr/>
            <p:nvPr/>
          </p:nvSpPr>
          <p:spPr>
            <a:xfrm>
              <a:off x="5549463" y="5137489"/>
              <a:ext cx="654536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sz="2000" cap="all" dirty="0" err="1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Сухобузимский</a:t>
              </a:r>
              <a:r>
                <a:rPr lang="ru-RU" sz="2000" cap="all" dirty="0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 район</a:t>
              </a: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CCF94650-D9BD-4F81-A71E-293C4689A9E1}"/>
              </a:ext>
            </a:extLst>
          </p:cNvPr>
          <p:cNvGrpSpPr/>
          <p:nvPr/>
        </p:nvGrpSpPr>
        <p:grpSpPr>
          <a:xfrm>
            <a:off x="5279783" y="6111710"/>
            <a:ext cx="6792250" cy="523142"/>
            <a:chOff x="5302573" y="5137489"/>
            <a:chExt cx="6792250" cy="523142"/>
          </a:xfrm>
        </p:grpSpPr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6EC1EC3D-75B2-4A19-9CAA-48CA82277431}"/>
                </a:ext>
              </a:extLst>
            </p:cNvPr>
            <p:cNvSpPr/>
            <p:nvPr/>
          </p:nvSpPr>
          <p:spPr>
            <a:xfrm>
              <a:off x="5302573" y="5137489"/>
              <a:ext cx="679225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2000" cap="all" dirty="0">
                <a:solidFill>
                  <a:srgbClr val="4D0D1A"/>
                </a:solidFill>
                <a:latin typeface="Franklin Gothic Medium" panose="020B0603020102020204" pitchFamily="34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9EDC707D-857C-4C47-B244-6F20C12EB78D}"/>
                </a:ext>
              </a:extLst>
            </p:cNvPr>
            <p:cNvSpPr/>
            <p:nvPr/>
          </p:nvSpPr>
          <p:spPr>
            <a:xfrm>
              <a:off x="5426018" y="5137489"/>
              <a:ext cx="654536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ru-RU" sz="2000" cap="all" dirty="0">
                <a:solidFill>
                  <a:srgbClr val="4D0D1A"/>
                </a:solidFill>
                <a:latin typeface="Franklin Gothic Medium" panose="020B0603020102020204" pitchFamily="34" charset="0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93890348-F1D5-4915-9867-C38EA676B253}"/>
                </a:ext>
              </a:extLst>
            </p:cNvPr>
            <p:cNvSpPr/>
            <p:nvPr/>
          </p:nvSpPr>
          <p:spPr>
            <a:xfrm>
              <a:off x="5549463" y="5137489"/>
              <a:ext cx="6545360" cy="523142"/>
            </a:xfrm>
            <a:custGeom>
              <a:avLst/>
              <a:gdLst>
                <a:gd name="connsiteX0" fmla="*/ 0 w 8236988"/>
                <a:gd name="connsiteY0" fmla="*/ 261570 h 523142"/>
                <a:gd name="connsiteX1" fmla="*/ 0 w 8236988"/>
                <a:gd name="connsiteY1" fmla="*/ 261571 h 523142"/>
                <a:gd name="connsiteX2" fmla="*/ 0 w 8236988"/>
                <a:gd name="connsiteY2" fmla="*/ 261571 h 523142"/>
                <a:gd name="connsiteX3" fmla="*/ 261571 w 8236988"/>
                <a:gd name="connsiteY3" fmla="*/ 0 h 523142"/>
                <a:gd name="connsiteX4" fmla="*/ 8236988 w 8236988"/>
                <a:gd name="connsiteY4" fmla="*/ 0 h 523142"/>
                <a:gd name="connsiteX5" fmla="*/ 8236988 w 8236988"/>
                <a:gd name="connsiteY5" fmla="*/ 523142 h 523142"/>
                <a:gd name="connsiteX6" fmla="*/ 261571 w 8236988"/>
                <a:gd name="connsiteY6" fmla="*/ 523141 h 523142"/>
                <a:gd name="connsiteX7" fmla="*/ 20556 w 8236988"/>
                <a:gd name="connsiteY7" fmla="*/ 363386 h 523142"/>
                <a:gd name="connsiteX8" fmla="*/ 0 w 8236988"/>
                <a:gd name="connsiteY8" fmla="*/ 261571 h 523142"/>
                <a:gd name="connsiteX9" fmla="*/ 20556 w 8236988"/>
                <a:gd name="connsiteY9" fmla="*/ 159756 h 523142"/>
                <a:gd name="connsiteX10" fmla="*/ 261571 w 8236988"/>
                <a:gd name="connsiteY10" fmla="*/ 0 h 523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36988" h="523142">
                  <a:moveTo>
                    <a:pt x="0" y="261570"/>
                  </a:moveTo>
                  <a:lnTo>
                    <a:pt x="0" y="261571"/>
                  </a:lnTo>
                  <a:lnTo>
                    <a:pt x="0" y="261571"/>
                  </a:lnTo>
                  <a:close/>
                  <a:moveTo>
                    <a:pt x="261571" y="0"/>
                  </a:moveTo>
                  <a:lnTo>
                    <a:pt x="8236988" y="0"/>
                  </a:lnTo>
                  <a:lnTo>
                    <a:pt x="8236988" y="523142"/>
                  </a:lnTo>
                  <a:lnTo>
                    <a:pt x="261571" y="523141"/>
                  </a:lnTo>
                  <a:cubicBezTo>
                    <a:pt x="153225" y="523141"/>
                    <a:pt x="60264" y="457267"/>
                    <a:pt x="20556" y="363386"/>
                  </a:cubicBezTo>
                  <a:lnTo>
                    <a:pt x="0" y="261571"/>
                  </a:lnTo>
                  <a:lnTo>
                    <a:pt x="20556" y="159756"/>
                  </a:lnTo>
                  <a:cubicBezTo>
                    <a:pt x="60264" y="65874"/>
                    <a:pt x="153225" y="0"/>
                    <a:pt x="261571" y="0"/>
                  </a:cubicBezTo>
                  <a:close/>
                </a:path>
              </a:pathLst>
            </a:custGeom>
            <a:solidFill>
              <a:srgbClr val="BB9C58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sz="1400" cap="all" dirty="0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Васильева </a:t>
              </a:r>
              <a:r>
                <a:rPr lang="ru-RU" sz="1400" cap="all" dirty="0" err="1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татьяна</a:t>
              </a:r>
              <a:r>
                <a:rPr lang="ru-RU" sz="1400" cap="all" dirty="0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 </a:t>
              </a:r>
              <a:r>
                <a:rPr lang="ru-RU" sz="1400" cap="all" dirty="0" err="1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николаевна</a:t>
              </a:r>
              <a:r>
                <a:rPr lang="ru-RU" sz="1400" cap="all" dirty="0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, заведующий методическим отделом управления образования администрации </a:t>
              </a:r>
              <a:r>
                <a:rPr lang="ru-RU" sz="1400" cap="all" dirty="0" err="1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сухобузимского</a:t>
              </a:r>
              <a:r>
                <a:rPr lang="ru-RU" sz="1400" cap="all" dirty="0">
                  <a:solidFill>
                    <a:srgbClr val="4D0D1A"/>
                  </a:solidFill>
                  <a:latin typeface="Franklin Gothic Medium" panose="020B0603020102020204" pitchFamily="34" charset="0"/>
                </a:rPr>
                <a:t> района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962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1. Проблематика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EA6E1D3-3FD0-45C9-B0D0-3A5CFA7F2F47}"/>
              </a:ext>
            </a:extLst>
          </p:cNvPr>
          <p:cNvGrpSpPr/>
          <p:nvPr/>
        </p:nvGrpSpPr>
        <p:grpSpPr>
          <a:xfrm>
            <a:off x="259605" y="1634108"/>
            <a:ext cx="11672789" cy="5063838"/>
            <a:chOff x="259605" y="1634108"/>
            <a:chExt cx="11672789" cy="5063838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59605" y="1917841"/>
              <a:ext cx="11672789" cy="478010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1. Недостаточная предметная и методическая компетентность педагогов.</a:t>
              </a:r>
            </a:p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2. Низкая мотивация педагогов к саморазвитию и профессиональному росту.</a:t>
              </a:r>
            </a:p>
            <a:p>
              <a:pPr indent="358775" algn="just"/>
              <a:endParaRPr lang="ru-RU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5049306" y="1634108"/>
              <a:ext cx="2326992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1.1. Проблема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3638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1. Проблематика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48B8B072-2630-4974-8A57-BED71BD62675}"/>
              </a:ext>
            </a:extLst>
          </p:cNvPr>
          <p:cNvGrpSpPr/>
          <p:nvPr/>
        </p:nvGrpSpPr>
        <p:grpSpPr>
          <a:xfrm>
            <a:off x="259605" y="1629476"/>
            <a:ext cx="11672789" cy="2361410"/>
            <a:chOff x="259605" y="1629476"/>
            <a:chExt cx="11672789" cy="2361410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59605" y="1915352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1. Современный уровень технологической подготовки педагогов и руководящего состава недостаточно отвечает вызовам сегодняшнего и завтрашнего дня.</a:t>
              </a:r>
            </a:p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2. Слабо развиты новые формы повышения квалификации педагогических работников, практики сетевого взаимодействия, деятельности по цифровизации практического опыта.</a:t>
              </a:r>
            </a:p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3. Недостаточна интеграция образовательных ресурсов муниципалитета: эффективный метод локализован, недостаточно разработаны механизмы «снятия» и переноса продуктивного опыта в массовую практику.</a:t>
              </a:r>
            </a:p>
            <a:p>
              <a:pPr indent="358775" algn="just"/>
              <a:endParaRPr lang="ru-RU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3769089" y="1629476"/>
              <a:ext cx="4653820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1.2. выявленные Причины проблемы</a:t>
              </a: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F2D81B3-1A41-4760-980E-F5A460ADD365}"/>
              </a:ext>
            </a:extLst>
          </p:cNvPr>
          <p:cNvGrpSpPr/>
          <p:nvPr/>
        </p:nvGrpSpPr>
        <p:grpSpPr>
          <a:xfrm>
            <a:off x="259605" y="4276762"/>
            <a:ext cx="11672789" cy="2340259"/>
            <a:chOff x="259605" y="4086178"/>
            <a:chExt cx="11672789" cy="2340259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FC1A808-5032-4EB9-A00F-960584CF2495}"/>
                </a:ext>
              </a:extLst>
            </p:cNvPr>
            <p:cNvSpPr/>
            <p:nvPr/>
          </p:nvSpPr>
          <p:spPr>
            <a:xfrm>
              <a:off x="259605" y="4350903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1. Образование в Сухобузимском районе представлено 14 ОО (8 средних, 6 основных), ДОУ (3 юрлица, 3 дошкольных группы, 4 ОСП, 5 филиалов).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2. ОО Сухобузимского района имеются школы с низкими образовательными результатами обучения;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3.   Сложный контингент обучающихся (ежегодное уменьшение доли талантливых и одаренных обучающихся и увеличение доли обучающихся, имеющих ОВЗ);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4.  В сельской местности ограничен доступ к Интернет-ресурсам, что препятствует организации полноценного дистанционного обучения;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5. Низкий уровень образования и педагогической культуры родительской общественности;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6. Ежегодное увеличение количества работающих педагогов пенсионного возраста;</a:t>
              </a:r>
            </a:p>
            <a:p>
              <a:pPr indent="358775" algn="just"/>
              <a:r>
                <a:rPr lang="ru-RU" sz="14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7. Дефицит высоко профессиональных педагогических кадров.</a:t>
              </a:r>
            </a:p>
            <a:p>
              <a:pPr indent="358775" algn="just"/>
              <a:endParaRPr lang="ru-RU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3126B0A3-F7BE-4DDF-9031-D47107EC99F4}"/>
                </a:ext>
              </a:extLst>
            </p:cNvPr>
            <p:cNvSpPr/>
            <p:nvPr/>
          </p:nvSpPr>
          <p:spPr>
            <a:xfrm>
              <a:off x="4149377" y="4086178"/>
              <a:ext cx="3893244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1.3. Актуальность проблемы для МО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8633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2. Цель и результат проекта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4A25E4B3-6C30-4362-A263-A29B38D0C57E}"/>
              </a:ext>
            </a:extLst>
          </p:cNvPr>
          <p:cNvGrpSpPr/>
          <p:nvPr/>
        </p:nvGrpSpPr>
        <p:grpSpPr>
          <a:xfrm>
            <a:off x="259605" y="1629476"/>
            <a:ext cx="11672789" cy="2361410"/>
            <a:chOff x="259605" y="1629476"/>
            <a:chExt cx="11672789" cy="2361410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59605" y="1915352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Создание новой модели единого многоуровневого методического пространства в сфере образования Сухобузимского района.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4618366" y="1629476"/>
              <a:ext cx="2955264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2.1. цель проекта</a:t>
              </a: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AE86F91-ECA3-4019-A92A-3E8EE34D2412}"/>
              </a:ext>
            </a:extLst>
          </p:cNvPr>
          <p:cNvGrpSpPr/>
          <p:nvPr/>
        </p:nvGrpSpPr>
        <p:grpSpPr>
          <a:xfrm>
            <a:off x="259604" y="4276762"/>
            <a:ext cx="11672789" cy="2367082"/>
            <a:chOff x="259604" y="4276762"/>
            <a:chExt cx="11672789" cy="2367082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FC1A808-5032-4EB9-A00F-960584CF2495}"/>
                </a:ext>
              </a:extLst>
            </p:cNvPr>
            <p:cNvSpPr/>
            <p:nvPr/>
          </p:nvSpPr>
          <p:spPr>
            <a:xfrm>
              <a:off x="259604" y="4568310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Создана новая модель:</a:t>
              </a:r>
            </a:p>
            <a:p>
              <a:pPr marL="285750" indent="-285750" algn="just">
                <a:buFontTx/>
                <a:buChar char="-"/>
              </a:pPr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Обновление нормативно-правовой базы методической деятельности;</a:t>
              </a:r>
            </a:p>
            <a:p>
              <a:pPr marL="285750" indent="-285750" algn="just">
                <a:buFontTx/>
                <a:buChar char="-"/>
              </a:pPr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Перезагрузка работы РМО;</a:t>
              </a:r>
            </a:p>
            <a:p>
              <a:pPr marL="285750" indent="-285750" algn="just">
                <a:buFontTx/>
                <a:buChar char="-"/>
              </a:pPr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Функционирование работы РМО по предметным областям;</a:t>
              </a:r>
            </a:p>
            <a:p>
              <a:pPr marL="285750" indent="-285750" algn="just">
                <a:buFontTx/>
                <a:buChar char="-"/>
              </a:pPr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Повышение мотивации педагогов на саморазвитие;</a:t>
              </a:r>
            </a:p>
            <a:p>
              <a:pPr marL="285750" indent="-285750" algn="just">
                <a:buFontTx/>
                <a:buChar char="-"/>
              </a:pPr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Увеличение доли участия в профессиональных конкурсах различного уровня</a:t>
              </a:r>
            </a:p>
            <a:p>
              <a:pPr marL="285750" indent="-285750" algn="just">
                <a:buFontTx/>
                <a:buChar char="-"/>
              </a:pPr>
              <a:endParaRPr lang="ru-RU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3126B0A3-F7BE-4DDF-9031-D47107EC99F4}"/>
                </a:ext>
              </a:extLst>
            </p:cNvPr>
            <p:cNvSpPr/>
            <p:nvPr/>
          </p:nvSpPr>
          <p:spPr>
            <a:xfrm>
              <a:off x="3957610" y="4276762"/>
              <a:ext cx="4276776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2.2. планируемый результат проекта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2624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2. Цель и результат проекта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9500775F-D3F7-479F-AB36-5446A88FFDF1}"/>
              </a:ext>
            </a:extLst>
          </p:cNvPr>
          <p:cNvGrpSpPr/>
          <p:nvPr/>
        </p:nvGrpSpPr>
        <p:grpSpPr>
          <a:xfrm>
            <a:off x="259605" y="1631619"/>
            <a:ext cx="11672789" cy="2359267"/>
            <a:chOff x="259605" y="1631619"/>
            <a:chExt cx="11672789" cy="2359267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59605" y="1915352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Сотрудничество, кооперация внутри системы образования и с другими сферами для расширения образовательного пространства.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2933052" y="1631619"/>
              <a:ext cx="6325888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2.3. Актуальность результата для системы образования МО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9BDFA11-5EDF-45D0-BD7A-BED8FB22EDBF}"/>
              </a:ext>
            </a:extLst>
          </p:cNvPr>
          <p:cNvGrpSpPr/>
          <p:nvPr/>
        </p:nvGrpSpPr>
        <p:grpSpPr>
          <a:xfrm>
            <a:off x="259603" y="4271414"/>
            <a:ext cx="11672789" cy="2362698"/>
            <a:chOff x="259603" y="4271414"/>
            <a:chExt cx="11672789" cy="2362698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FC1A808-5032-4EB9-A00F-960584CF2495}"/>
                </a:ext>
              </a:extLst>
            </p:cNvPr>
            <p:cNvSpPr/>
            <p:nvPr/>
          </p:nvSpPr>
          <p:spPr>
            <a:xfrm>
              <a:off x="259603" y="4558578"/>
              <a:ext cx="11672789" cy="207553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Позитивная взаимозависимость, означающая осознание того, что усилия каждого члена группы необходимы и незаменимы для общего успеха, когда каждый участник вносит свой уникальный вклад, осознает ответственность и заинтересован в успехе.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Прямое личное взаимодействие, которое стимулирует деятельность через поддержку и поощрение друг друга, тем самым обеспечивая личную динамику.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Целью кооперативной деятельности является не только овладение каждым участником знаниями, умениями и навыками на уровне, соответствующем его индивидуальным особенностям и развитию, основная цель деятельности в сотрудничестве — учиться и познавать вместе, что не только проще и интереснее, но и гораздо эффективнее.</a:t>
              </a:r>
            </a:p>
            <a:p>
              <a:pPr indent="358775" algn="just"/>
              <a:endParaRPr lang="ru-RU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3126B0A3-F7BE-4DDF-9031-D47107EC99F4}"/>
                </a:ext>
              </a:extLst>
            </p:cNvPr>
            <p:cNvSpPr/>
            <p:nvPr/>
          </p:nvSpPr>
          <p:spPr>
            <a:xfrm>
              <a:off x="2878959" y="4271414"/>
              <a:ext cx="6434075" cy="381168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2.4. актуальность результата для группы благополучателей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5926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3. Задачи проекта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2E61BA51-A1E6-4BA6-A73F-263E0F3BBCB3}"/>
              </a:ext>
            </a:extLst>
          </p:cNvPr>
          <p:cNvGrpSpPr/>
          <p:nvPr/>
        </p:nvGrpSpPr>
        <p:grpSpPr>
          <a:xfrm>
            <a:off x="106554" y="1317083"/>
            <a:ext cx="11978892" cy="1656853"/>
            <a:chOff x="106554" y="1317083"/>
            <a:chExt cx="11978892" cy="1656853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8A56E481-0065-48E1-A377-76892291C681}"/>
                </a:ext>
              </a:extLst>
            </p:cNvPr>
            <p:cNvGrpSpPr/>
            <p:nvPr/>
          </p:nvGrpSpPr>
          <p:grpSpPr>
            <a:xfrm>
              <a:off x="106554" y="1317083"/>
              <a:ext cx="7542705" cy="1656853"/>
              <a:chOff x="106554" y="1317083"/>
              <a:chExt cx="7542705" cy="1656853"/>
            </a:xfrm>
          </p:grpSpPr>
          <p:sp>
            <p:nvSpPr>
              <p:cNvPr id="3" name="Прямоугольник: скругленные углы 2">
                <a:extLst>
                  <a:ext uri="{FF2B5EF4-FFF2-40B4-BE49-F238E27FC236}">
                    <a16:creationId xmlns:a16="http://schemas.microsoft.com/office/drawing/2014/main" id="{8A5475F7-41F4-459B-B057-0AAFFF5B8736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Изучить, проанализировать, обновить нормативно-правовую базу, используемую в  методической деятельности.</a:t>
                </a:r>
              </a:p>
            </p:txBody>
          </p:sp>
          <p:sp>
            <p:nvSpPr>
              <p:cNvPr id="4" name="Прямоугольник: скругленные углы 3">
                <a:extLst>
                  <a:ext uri="{FF2B5EF4-FFF2-40B4-BE49-F238E27FC236}">
                    <a16:creationId xmlns:a16="http://schemas.microsoft.com/office/drawing/2014/main" id="{510A38C1-D214-4AD1-9EF5-F18651E86872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3.1. задача проекта</a:t>
                </a:r>
              </a:p>
            </p:txBody>
          </p:sp>
        </p:grpSp>
        <p:grpSp>
          <p:nvGrpSpPr>
            <p:cNvPr id="22" name="Группа 21">
              <a:extLst>
                <a:ext uri="{FF2B5EF4-FFF2-40B4-BE49-F238E27FC236}">
                  <a16:creationId xmlns:a16="http://schemas.microsoft.com/office/drawing/2014/main" id="{DBBFC404-AD28-46C1-B447-78100F90FBE0}"/>
                </a:ext>
              </a:extLst>
            </p:cNvPr>
            <p:cNvGrpSpPr/>
            <p:nvPr/>
          </p:nvGrpSpPr>
          <p:grpSpPr>
            <a:xfrm>
              <a:off x="7776673" y="1317083"/>
              <a:ext cx="4308773" cy="1656853"/>
              <a:chOff x="7776673" y="1317083"/>
              <a:chExt cx="4308773" cy="1656853"/>
            </a:xfrm>
          </p:grpSpPr>
          <p:sp>
            <p:nvSpPr>
              <p:cNvPr id="8" name="Прямоугольник: скругленные углы 7">
                <a:extLst>
                  <a:ext uri="{FF2B5EF4-FFF2-40B4-BE49-F238E27FC236}">
                    <a16:creationId xmlns:a16="http://schemas.microsoft.com/office/drawing/2014/main" id="{B3545594-014E-4D23-995D-DA89B93C5F7F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Пакет документов для организации методической деятельности.</a:t>
                </a:r>
              </a:p>
            </p:txBody>
          </p:sp>
          <p:sp>
            <p:nvSpPr>
              <p:cNvPr id="9" name="Прямоугольник: скругленные углы 8">
                <a:extLst>
                  <a:ext uri="{FF2B5EF4-FFF2-40B4-BE49-F238E27FC236}">
                    <a16:creationId xmlns:a16="http://schemas.microsoft.com/office/drawing/2014/main" id="{298E4A35-4C0B-4449-87F1-D82574355741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3.1.1. результат задачи</a:t>
                </a:r>
              </a:p>
            </p:txBody>
          </p:sp>
        </p:grpSp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40FB3CD5-4096-48B3-819B-943C1E6DAB94}"/>
              </a:ext>
            </a:extLst>
          </p:cNvPr>
          <p:cNvGrpSpPr/>
          <p:nvPr/>
        </p:nvGrpSpPr>
        <p:grpSpPr>
          <a:xfrm>
            <a:off x="106554" y="3145883"/>
            <a:ext cx="11978892" cy="1656853"/>
            <a:chOff x="106554" y="3145883"/>
            <a:chExt cx="11978892" cy="1656853"/>
          </a:xfrm>
        </p:grpSpPr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id="{AB73F549-5BE3-470A-BEF4-231EBD590E47}"/>
                </a:ext>
              </a:extLst>
            </p:cNvPr>
            <p:cNvGrpSpPr/>
            <p:nvPr/>
          </p:nvGrpSpPr>
          <p:grpSpPr>
            <a:xfrm>
              <a:off x="106554" y="3145883"/>
              <a:ext cx="7542705" cy="1656853"/>
              <a:chOff x="106554" y="1317083"/>
              <a:chExt cx="7542705" cy="1656853"/>
            </a:xfrm>
          </p:grpSpPr>
          <p:sp>
            <p:nvSpPr>
              <p:cNvPr id="24" name="Прямоугольник: скругленные углы 23">
                <a:extLst>
                  <a:ext uri="{FF2B5EF4-FFF2-40B4-BE49-F238E27FC236}">
                    <a16:creationId xmlns:a16="http://schemas.microsoft.com/office/drawing/2014/main" id="{624B2139-1F6F-4810-BA1F-238634D5365E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Реформировать методические объединения учителей-предметников в методические объединения предметных областей/циклов.</a:t>
                </a:r>
              </a:p>
            </p:txBody>
          </p:sp>
          <p:sp>
            <p:nvSpPr>
              <p:cNvPr id="25" name="Прямоугольник: скругленные углы 24">
                <a:extLst>
                  <a:ext uri="{FF2B5EF4-FFF2-40B4-BE49-F238E27FC236}">
                    <a16:creationId xmlns:a16="http://schemas.microsoft.com/office/drawing/2014/main" id="{6591413A-10CA-4930-BD8D-9D8157170194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3.2. задача проекта</a:t>
                </a:r>
              </a:p>
            </p:txBody>
          </p:sp>
        </p:grpSp>
        <p:grpSp>
          <p:nvGrpSpPr>
            <p:cNvPr id="26" name="Группа 25">
              <a:extLst>
                <a:ext uri="{FF2B5EF4-FFF2-40B4-BE49-F238E27FC236}">
                  <a16:creationId xmlns:a16="http://schemas.microsoft.com/office/drawing/2014/main" id="{E90B8468-5DD7-492F-BE9B-1156820B387E}"/>
                </a:ext>
              </a:extLst>
            </p:cNvPr>
            <p:cNvGrpSpPr/>
            <p:nvPr/>
          </p:nvGrpSpPr>
          <p:grpSpPr>
            <a:xfrm>
              <a:off x="7776673" y="3145883"/>
              <a:ext cx="4308773" cy="1656853"/>
              <a:chOff x="7776673" y="1317083"/>
              <a:chExt cx="4308773" cy="1656853"/>
            </a:xfrm>
          </p:grpSpPr>
          <p:sp>
            <p:nvSpPr>
              <p:cNvPr id="27" name="Прямоугольник: скругленные углы 26">
                <a:extLst>
                  <a:ext uri="{FF2B5EF4-FFF2-40B4-BE49-F238E27FC236}">
                    <a16:creationId xmlns:a16="http://schemas.microsoft.com/office/drawing/2014/main" id="{89A5DD84-EECD-476F-81C4-EB41D18FC518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физико-математического цикла;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естественно-научного цикла;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гуманитарного цикла;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политехнического цикла;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</a:t>
                </a:r>
                <a:r>
                  <a:rPr lang="ru-RU" sz="1400" dirty="0" err="1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профилактологов</a:t>
                </a: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;</a:t>
                </a:r>
              </a:p>
              <a:p>
                <a:pPr marL="285750" indent="-285750" algn="just">
                  <a:buFontTx/>
                  <a:buChar char="-"/>
                </a:pPr>
                <a:r>
                  <a:rPr lang="ru-RU" sz="14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РМО воспитательного направления.</a:t>
                </a:r>
              </a:p>
              <a:p>
                <a:pPr marL="285750" indent="-285750" algn="just">
                  <a:buFontTx/>
                  <a:buChar char="-"/>
                </a:pPr>
                <a:endPara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endParaRPr>
              </a:p>
            </p:txBody>
          </p:sp>
          <p:sp>
            <p:nvSpPr>
              <p:cNvPr id="28" name="Прямоугольник: скругленные углы 27">
                <a:extLst>
                  <a:ext uri="{FF2B5EF4-FFF2-40B4-BE49-F238E27FC236}">
                    <a16:creationId xmlns:a16="http://schemas.microsoft.com/office/drawing/2014/main" id="{74F2E34B-8B2A-4C91-9D8C-2FC29BF0EE9A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3.2.1. результат задачи</a:t>
                </a:r>
              </a:p>
            </p:txBody>
          </p:sp>
        </p:grp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B43BAB1C-E4D7-4BC3-998D-CFA207528A72}"/>
              </a:ext>
            </a:extLst>
          </p:cNvPr>
          <p:cNvGrpSpPr/>
          <p:nvPr/>
        </p:nvGrpSpPr>
        <p:grpSpPr>
          <a:xfrm>
            <a:off x="106554" y="4995537"/>
            <a:ext cx="11978892" cy="1656853"/>
            <a:chOff x="106554" y="4995537"/>
            <a:chExt cx="11978892" cy="1656853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5FD3249A-2C42-4067-BC08-DEBBAF9CABF7}"/>
                </a:ext>
              </a:extLst>
            </p:cNvPr>
            <p:cNvGrpSpPr/>
            <p:nvPr/>
          </p:nvGrpSpPr>
          <p:grpSpPr>
            <a:xfrm>
              <a:off x="106554" y="4995537"/>
              <a:ext cx="7542705" cy="1656853"/>
              <a:chOff x="106554" y="1317083"/>
              <a:chExt cx="7542705" cy="1656853"/>
            </a:xfrm>
          </p:grpSpPr>
          <p:sp>
            <p:nvSpPr>
              <p:cNvPr id="30" name="Прямоугольник: скругленные углы 29">
                <a:extLst>
                  <a:ext uri="{FF2B5EF4-FFF2-40B4-BE49-F238E27FC236}">
                    <a16:creationId xmlns:a16="http://schemas.microsoft.com/office/drawing/2014/main" id="{9FA5EFC5-A59D-4C2E-8137-3A335C25B31D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Разработать и внедрить рейтингование личных достижений педагогов.</a:t>
                </a:r>
              </a:p>
              <a:p>
                <a:pPr indent="358775" algn="just"/>
                <a:endPara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endParaRPr>
              </a:p>
            </p:txBody>
          </p:sp>
          <p:sp>
            <p:nvSpPr>
              <p:cNvPr id="31" name="Прямоугольник: скругленные углы 30">
                <a:extLst>
                  <a:ext uri="{FF2B5EF4-FFF2-40B4-BE49-F238E27FC236}">
                    <a16:creationId xmlns:a16="http://schemas.microsoft.com/office/drawing/2014/main" id="{629B650E-AABF-4979-8297-A46EBB21C9FC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3.3. задача проекта</a:t>
                </a:r>
              </a:p>
            </p:txBody>
          </p:sp>
        </p:grp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1C25401E-06D5-4458-8952-BD6CC8EA89DE}"/>
                </a:ext>
              </a:extLst>
            </p:cNvPr>
            <p:cNvGrpSpPr/>
            <p:nvPr/>
          </p:nvGrpSpPr>
          <p:grpSpPr>
            <a:xfrm>
              <a:off x="7776673" y="4995537"/>
              <a:ext cx="4308773" cy="1656853"/>
              <a:chOff x="7776673" y="1317083"/>
              <a:chExt cx="4308773" cy="1656853"/>
            </a:xfrm>
          </p:grpSpPr>
          <p:sp>
            <p:nvSpPr>
              <p:cNvPr id="33" name="Прямоугольник: скругленные углы 32">
                <a:extLst>
                  <a:ext uri="{FF2B5EF4-FFF2-40B4-BE49-F238E27FC236}">
                    <a16:creationId xmlns:a16="http://schemas.microsoft.com/office/drawing/2014/main" id="{182B2FBB-AE23-4549-90C8-7B2CD5BE8D91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Кадровый резерв.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Доска Почета района.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Поощрения.</a:t>
                </a:r>
              </a:p>
            </p:txBody>
          </p:sp>
          <p:sp>
            <p:nvSpPr>
              <p:cNvPr id="34" name="Прямоугольник: скругленные углы 33">
                <a:extLst>
                  <a:ext uri="{FF2B5EF4-FFF2-40B4-BE49-F238E27FC236}">
                    <a16:creationId xmlns:a16="http://schemas.microsoft.com/office/drawing/2014/main" id="{0E7FE5AA-69DC-4AC9-8811-4C28E95DBF2B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3.3.1. результат задачи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9586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8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3. Задачи проекта</a:t>
            </a:r>
            <a:endParaRPr lang="ru-RU" sz="28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8A702EB-BA9F-41F5-9E8C-EDC0EC9C7C8F}"/>
              </a:ext>
            </a:extLst>
          </p:cNvPr>
          <p:cNvGrpSpPr/>
          <p:nvPr/>
        </p:nvGrpSpPr>
        <p:grpSpPr>
          <a:xfrm>
            <a:off x="106554" y="1317083"/>
            <a:ext cx="11978892" cy="1656853"/>
            <a:chOff x="106554" y="1317083"/>
            <a:chExt cx="11978892" cy="1656853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8A56E481-0065-48E1-A377-76892291C681}"/>
                </a:ext>
              </a:extLst>
            </p:cNvPr>
            <p:cNvGrpSpPr/>
            <p:nvPr/>
          </p:nvGrpSpPr>
          <p:grpSpPr>
            <a:xfrm>
              <a:off x="106554" y="1317083"/>
              <a:ext cx="7542705" cy="1656853"/>
              <a:chOff x="106554" y="1317083"/>
              <a:chExt cx="7542705" cy="1656853"/>
            </a:xfrm>
          </p:grpSpPr>
          <p:sp>
            <p:nvSpPr>
              <p:cNvPr id="3" name="Прямоугольник: скругленные углы 2">
                <a:extLst>
                  <a:ext uri="{FF2B5EF4-FFF2-40B4-BE49-F238E27FC236}">
                    <a16:creationId xmlns:a16="http://schemas.microsoft.com/office/drawing/2014/main" id="{8A5475F7-41F4-459B-B057-0AAFFF5B8736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Пересмотреть положение об оплате труда.</a:t>
                </a:r>
              </a:p>
            </p:txBody>
          </p:sp>
          <p:sp>
            <p:nvSpPr>
              <p:cNvPr id="4" name="Прямоугольник: скругленные углы 3">
                <a:extLst>
                  <a:ext uri="{FF2B5EF4-FFF2-40B4-BE49-F238E27FC236}">
                    <a16:creationId xmlns:a16="http://schemas.microsoft.com/office/drawing/2014/main" id="{510A38C1-D214-4AD1-9EF5-F18651E86872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3.4.задача проекта</a:t>
                </a:r>
              </a:p>
            </p:txBody>
          </p:sp>
        </p:grpSp>
        <p:grpSp>
          <p:nvGrpSpPr>
            <p:cNvPr id="22" name="Группа 21">
              <a:extLst>
                <a:ext uri="{FF2B5EF4-FFF2-40B4-BE49-F238E27FC236}">
                  <a16:creationId xmlns:a16="http://schemas.microsoft.com/office/drawing/2014/main" id="{DBBFC404-AD28-46C1-B447-78100F90FBE0}"/>
                </a:ext>
              </a:extLst>
            </p:cNvPr>
            <p:cNvGrpSpPr/>
            <p:nvPr/>
          </p:nvGrpSpPr>
          <p:grpSpPr>
            <a:xfrm>
              <a:off x="7776673" y="1317083"/>
              <a:ext cx="4308773" cy="1656853"/>
              <a:chOff x="7776673" y="1317083"/>
              <a:chExt cx="4308773" cy="1656853"/>
            </a:xfrm>
          </p:grpSpPr>
          <p:sp>
            <p:nvSpPr>
              <p:cNvPr id="8" name="Прямоугольник: скругленные углы 7">
                <a:extLst>
                  <a:ext uri="{FF2B5EF4-FFF2-40B4-BE49-F238E27FC236}">
                    <a16:creationId xmlns:a16="http://schemas.microsoft.com/office/drawing/2014/main" id="{B3545594-014E-4D23-995D-DA89B93C5F7F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Новые критерии оценивания профессиональных достижений педагогов.</a:t>
                </a:r>
              </a:p>
            </p:txBody>
          </p:sp>
          <p:sp>
            <p:nvSpPr>
              <p:cNvPr id="9" name="Прямоугольник: скругленные углы 8">
                <a:extLst>
                  <a:ext uri="{FF2B5EF4-FFF2-40B4-BE49-F238E27FC236}">
                    <a16:creationId xmlns:a16="http://schemas.microsoft.com/office/drawing/2014/main" id="{298E4A35-4C0B-4449-87F1-D82574355741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3.4.1. результат задачи</a:t>
                </a:r>
              </a:p>
            </p:txBody>
          </p:sp>
        </p:grp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7BB80C8C-FD04-4CB6-B7B3-70E5E5AC79EC}"/>
              </a:ext>
            </a:extLst>
          </p:cNvPr>
          <p:cNvGrpSpPr/>
          <p:nvPr/>
        </p:nvGrpSpPr>
        <p:grpSpPr>
          <a:xfrm>
            <a:off x="106554" y="3145883"/>
            <a:ext cx="11978892" cy="1656853"/>
            <a:chOff x="106554" y="3145883"/>
            <a:chExt cx="11978892" cy="1656853"/>
          </a:xfrm>
        </p:grpSpPr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id="{AB73F549-5BE3-470A-BEF4-231EBD590E47}"/>
                </a:ext>
              </a:extLst>
            </p:cNvPr>
            <p:cNvGrpSpPr/>
            <p:nvPr/>
          </p:nvGrpSpPr>
          <p:grpSpPr>
            <a:xfrm>
              <a:off x="106554" y="3145883"/>
              <a:ext cx="7542705" cy="1656853"/>
              <a:chOff x="106554" y="1317083"/>
              <a:chExt cx="7542705" cy="1656853"/>
            </a:xfrm>
          </p:grpSpPr>
          <p:sp>
            <p:nvSpPr>
              <p:cNvPr id="24" name="Прямоугольник: скругленные углы 23">
                <a:extLst>
                  <a:ext uri="{FF2B5EF4-FFF2-40B4-BE49-F238E27FC236}">
                    <a16:creationId xmlns:a16="http://schemas.microsoft.com/office/drawing/2014/main" id="{624B2139-1F6F-4810-BA1F-238634D5365E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Организовать и провести муниципальные конкурсы профессионального мастерства.</a:t>
                </a:r>
              </a:p>
            </p:txBody>
          </p:sp>
          <p:sp>
            <p:nvSpPr>
              <p:cNvPr id="25" name="Прямоугольник: скругленные углы 24">
                <a:extLst>
                  <a:ext uri="{FF2B5EF4-FFF2-40B4-BE49-F238E27FC236}">
                    <a16:creationId xmlns:a16="http://schemas.microsoft.com/office/drawing/2014/main" id="{6591413A-10CA-4930-BD8D-9D8157170194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3.5.задача проекта</a:t>
                </a:r>
              </a:p>
            </p:txBody>
          </p:sp>
        </p:grpSp>
        <p:grpSp>
          <p:nvGrpSpPr>
            <p:cNvPr id="26" name="Группа 25">
              <a:extLst>
                <a:ext uri="{FF2B5EF4-FFF2-40B4-BE49-F238E27FC236}">
                  <a16:creationId xmlns:a16="http://schemas.microsoft.com/office/drawing/2014/main" id="{E90B8468-5DD7-492F-BE9B-1156820B387E}"/>
                </a:ext>
              </a:extLst>
            </p:cNvPr>
            <p:cNvGrpSpPr/>
            <p:nvPr/>
          </p:nvGrpSpPr>
          <p:grpSpPr>
            <a:xfrm>
              <a:off x="7776673" y="3145883"/>
              <a:ext cx="4308773" cy="1656853"/>
              <a:chOff x="7776673" y="1317083"/>
              <a:chExt cx="4308773" cy="1656853"/>
            </a:xfrm>
          </p:grpSpPr>
          <p:sp>
            <p:nvSpPr>
              <p:cNvPr id="27" name="Прямоугольник: скругленные углы 26">
                <a:extLst>
                  <a:ext uri="{FF2B5EF4-FFF2-40B4-BE49-F238E27FC236}">
                    <a16:creationId xmlns:a16="http://schemas.microsoft.com/office/drawing/2014/main" id="{89A5DD84-EECD-476F-81C4-EB41D18FC518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Фестиваль педагогического мастерства.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Форум классных руководителей.</a:t>
                </a:r>
              </a:p>
            </p:txBody>
          </p:sp>
          <p:sp>
            <p:nvSpPr>
              <p:cNvPr id="28" name="Прямоугольник: скругленные углы 27">
                <a:extLst>
                  <a:ext uri="{FF2B5EF4-FFF2-40B4-BE49-F238E27FC236}">
                    <a16:creationId xmlns:a16="http://schemas.microsoft.com/office/drawing/2014/main" id="{74F2E34B-8B2A-4C91-9D8C-2FC29BF0EE9A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3.5.1. результат задачи</a:t>
                </a:r>
              </a:p>
            </p:txBody>
          </p:sp>
        </p:grp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CF5AD954-283B-4073-AF89-27EE095E6678}"/>
              </a:ext>
            </a:extLst>
          </p:cNvPr>
          <p:cNvGrpSpPr/>
          <p:nvPr/>
        </p:nvGrpSpPr>
        <p:grpSpPr>
          <a:xfrm>
            <a:off x="106554" y="4995537"/>
            <a:ext cx="11978892" cy="1656853"/>
            <a:chOff x="106554" y="4995537"/>
            <a:chExt cx="11978892" cy="1656853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5FD3249A-2C42-4067-BC08-DEBBAF9CABF7}"/>
                </a:ext>
              </a:extLst>
            </p:cNvPr>
            <p:cNvGrpSpPr/>
            <p:nvPr/>
          </p:nvGrpSpPr>
          <p:grpSpPr>
            <a:xfrm>
              <a:off x="106554" y="4995537"/>
              <a:ext cx="7542705" cy="1656853"/>
              <a:chOff x="106554" y="1317083"/>
              <a:chExt cx="7542705" cy="1656853"/>
            </a:xfrm>
          </p:grpSpPr>
          <p:sp>
            <p:nvSpPr>
              <p:cNvPr id="30" name="Прямоугольник: скругленные углы 29">
                <a:extLst>
                  <a:ext uri="{FF2B5EF4-FFF2-40B4-BE49-F238E27FC236}">
                    <a16:creationId xmlns:a16="http://schemas.microsoft.com/office/drawing/2014/main" id="{9FA5EFC5-A59D-4C2E-8137-3A335C25B31D}"/>
                  </a:ext>
                </a:extLst>
              </p:cNvPr>
              <p:cNvSpPr/>
              <p:nvPr/>
            </p:nvSpPr>
            <p:spPr>
              <a:xfrm>
                <a:off x="106554" y="1627285"/>
                <a:ext cx="7542705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Обеспечить участие большего количества педагогов во Всероссийских конкурсах. </a:t>
                </a:r>
              </a:p>
            </p:txBody>
          </p:sp>
          <p:sp>
            <p:nvSpPr>
              <p:cNvPr id="31" name="Прямоугольник: скругленные углы 30">
                <a:extLst>
                  <a:ext uri="{FF2B5EF4-FFF2-40B4-BE49-F238E27FC236}">
                    <a16:creationId xmlns:a16="http://schemas.microsoft.com/office/drawing/2014/main" id="{629B650E-AABF-4979-8297-A46EBB21C9FC}"/>
                  </a:ext>
                </a:extLst>
              </p:cNvPr>
              <p:cNvSpPr/>
              <p:nvPr/>
            </p:nvSpPr>
            <p:spPr>
              <a:xfrm>
                <a:off x="2605512" y="1317083"/>
                <a:ext cx="232699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3.6. задача проекта</a:t>
                </a:r>
              </a:p>
            </p:txBody>
          </p:sp>
        </p:grp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1C25401E-06D5-4458-8952-BD6CC8EA89DE}"/>
                </a:ext>
              </a:extLst>
            </p:cNvPr>
            <p:cNvGrpSpPr/>
            <p:nvPr/>
          </p:nvGrpSpPr>
          <p:grpSpPr>
            <a:xfrm>
              <a:off x="7776673" y="4995537"/>
              <a:ext cx="4308773" cy="1656853"/>
              <a:chOff x="7776673" y="1317083"/>
              <a:chExt cx="4308773" cy="1656853"/>
            </a:xfrm>
          </p:grpSpPr>
          <p:sp>
            <p:nvSpPr>
              <p:cNvPr id="33" name="Прямоугольник: скругленные углы 32">
                <a:extLst>
                  <a:ext uri="{FF2B5EF4-FFF2-40B4-BE49-F238E27FC236}">
                    <a16:creationId xmlns:a16="http://schemas.microsoft.com/office/drawing/2014/main" id="{182B2FBB-AE23-4549-90C8-7B2CD5BE8D91}"/>
                  </a:ext>
                </a:extLst>
              </p:cNvPr>
              <p:cNvSpPr/>
              <p:nvPr/>
            </p:nvSpPr>
            <p:spPr>
              <a:xfrm>
                <a:off x="7776673" y="1627285"/>
                <a:ext cx="4308773" cy="1346651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BB9C5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Учитель года.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Воспитатель года.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Сердце отдаю детям.</a:t>
                </a:r>
              </a:p>
              <a:p>
                <a:pPr indent="358775" algn="just"/>
                <a:r>
                  <a:rPr lang="ru-RU" sz="1600" dirty="0">
                    <a:solidFill>
                      <a:schemeClr val="tx1"/>
                    </a:solidFill>
                    <a:latin typeface="Bahnschrift SemiCondensed" panose="020B0502040204020203" pitchFamily="34" charset="0"/>
                  </a:rPr>
                  <a:t>….</a:t>
                </a:r>
              </a:p>
            </p:txBody>
          </p:sp>
          <p:sp>
            <p:nvSpPr>
              <p:cNvPr id="34" name="Прямоугольник: скругленные углы 33">
                <a:extLst>
                  <a:ext uri="{FF2B5EF4-FFF2-40B4-BE49-F238E27FC236}">
                    <a16:creationId xmlns:a16="http://schemas.microsoft.com/office/drawing/2014/main" id="{0E7FE5AA-69DC-4AC9-8811-4C28E95DBF2B}"/>
                  </a:ext>
                </a:extLst>
              </p:cNvPr>
              <p:cNvSpPr/>
              <p:nvPr/>
            </p:nvSpPr>
            <p:spPr>
              <a:xfrm>
                <a:off x="8400003" y="1317083"/>
                <a:ext cx="3062112" cy="384633"/>
              </a:xfrm>
              <a:prstGeom prst="roundRect">
                <a:avLst/>
              </a:prstGeom>
              <a:solidFill>
                <a:srgbClr val="BB9C58"/>
              </a:solidFill>
              <a:ln>
                <a:solidFill>
                  <a:schemeClr val="bg1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ru-RU" b="1" cap="all" dirty="0">
                    <a:solidFill>
                      <a:schemeClr val="tx1"/>
                    </a:solidFill>
                    <a:latin typeface="Bahnschrift SemiBold SemiConden" panose="020B0502040204020203" pitchFamily="34" charset="0"/>
                  </a:rPr>
                  <a:t>3.6.1. результат задачи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0626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4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4. Управление проектом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B8196599-4A2A-4198-B526-1E4C22C9C9B1}"/>
              </a:ext>
            </a:extLst>
          </p:cNvPr>
          <p:cNvGrpSpPr/>
          <p:nvPr/>
        </p:nvGrpSpPr>
        <p:grpSpPr>
          <a:xfrm>
            <a:off x="205098" y="1343552"/>
            <a:ext cx="11750467" cy="2536239"/>
            <a:chOff x="205098" y="1343552"/>
            <a:chExt cx="11750467" cy="2536239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05098" y="1627285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Сформировать проектную команду.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Осуществлять сопровождение реализации проекта на всех этапах.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Создать локально-нормативную базу.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Увеличить количество партнеров (социальные институты, общество, СМИ, бизнес).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Использовать близость расположения к краевому центру.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3076007" y="1343552"/>
              <a:ext cx="6008648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4.1. задачи в области управления качеством проекта</a:t>
              </a:r>
            </a:p>
          </p:txBody>
        </p:sp>
      </p:grp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18EE6AA8-7D94-4EC0-BB24-6E6A506CD3D6}"/>
              </a:ext>
            </a:extLst>
          </p:cNvPr>
          <p:cNvSpPr/>
          <p:nvPr/>
        </p:nvSpPr>
        <p:spPr>
          <a:xfrm>
            <a:off x="220766" y="4399884"/>
            <a:ext cx="11750467" cy="22525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BB9C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358775" algn="just"/>
            <a:r>
              <a: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rPr>
              <a:t>Осуществлять информационное сопровождение.</a:t>
            </a:r>
          </a:p>
          <a:p>
            <a:pPr indent="358775" algn="just"/>
            <a:r>
              <a: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rPr>
              <a:t>Использовать все доступные площадки для трансляции реализации проекта.</a:t>
            </a:r>
          </a:p>
          <a:p>
            <a:pPr indent="358775" algn="just"/>
            <a:r>
              <a: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rPr>
              <a:t>Выстроить партнерские отношения в педагогическом сообществе.</a:t>
            </a: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63586479-5438-484A-910F-034B3F434BE5}"/>
              </a:ext>
            </a:extLst>
          </p:cNvPr>
          <p:cNvSpPr/>
          <p:nvPr/>
        </p:nvSpPr>
        <p:spPr>
          <a:xfrm>
            <a:off x="3091675" y="4116151"/>
            <a:ext cx="6607802" cy="384633"/>
          </a:xfrm>
          <a:prstGeom prst="roundRect">
            <a:avLst/>
          </a:pr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b="1" cap="all" dirty="0">
                <a:solidFill>
                  <a:schemeClr val="tx1"/>
                </a:solidFill>
                <a:latin typeface="Bahnschrift SemiBold SemiConden" panose="020B0502040204020203" pitchFamily="34" charset="0"/>
              </a:rPr>
              <a:t>4.2. задачи в области управления коммуникацией 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967526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4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4. Управление проектом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75ED8422-FD9B-494F-B603-11D4153A7119}"/>
              </a:ext>
            </a:extLst>
          </p:cNvPr>
          <p:cNvGrpSpPr/>
          <p:nvPr/>
        </p:nvGrpSpPr>
        <p:grpSpPr>
          <a:xfrm>
            <a:off x="205098" y="1343552"/>
            <a:ext cx="11750467" cy="2536239"/>
            <a:chOff x="205098" y="1343552"/>
            <a:chExt cx="11750467" cy="2536239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05098" y="1627285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Локально-нормативная база.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Рейтинг личных достижений педагогов, членов проектной команды.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2707352" y="1343552"/>
              <a:ext cx="6777294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4.3. механизмы (инструменты) управления качеством проекта</a:t>
              </a:r>
            </a:p>
          </p:txBody>
        </p: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8F332032-C48B-41F8-87F2-7874FBB10D9F}"/>
              </a:ext>
            </a:extLst>
          </p:cNvPr>
          <p:cNvGrpSpPr/>
          <p:nvPr/>
        </p:nvGrpSpPr>
        <p:grpSpPr>
          <a:xfrm>
            <a:off x="220766" y="4126692"/>
            <a:ext cx="11750467" cy="2525698"/>
            <a:chOff x="220766" y="4126692"/>
            <a:chExt cx="11750467" cy="2525698"/>
          </a:xfrm>
        </p:grpSpPr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18EE6AA8-7D94-4EC0-BB24-6E6A506CD3D6}"/>
                </a:ext>
              </a:extLst>
            </p:cNvPr>
            <p:cNvSpPr/>
            <p:nvPr/>
          </p:nvSpPr>
          <p:spPr>
            <a:xfrm>
              <a:off x="220766" y="4399884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Локально-нормативная база.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Профессиональные площадки.</a:t>
              </a:r>
            </a:p>
            <a:p>
              <a:pPr indent="358775" algn="just"/>
              <a:endPara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63586479-5438-484A-910F-034B3F434BE5}"/>
                </a:ext>
              </a:extLst>
            </p:cNvPr>
            <p:cNvSpPr/>
            <p:nvPr/>
          </p:nvSpPr>
          <p:spPr>
            <a:xfrm>
              <a:off x="2776430" y="4126692"/>
              <a:ext cx="6607802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4.4. механизмы (инструменты) управления командой проекта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1563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4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5. Планирование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63880AB-818A-46E5-8FED-4DD02CBEE74E}"/>
              </a:ext>
            </a:extLst>
          </p:cNvPr>
          <p:cNvGrpSpPr/>
          <p:nvPr/>
        </p:nvGrpSpPr>
        <p:grpSpPr>
          <a:xfrm>
            <a:off x="220766" y="1108925"/>
            <a:ext cx="11750467" cy="5543465"/>
            <a:chOff x="220766" y="1108925"/>
            <a:chExt cx="11750467" cy="5543465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20766" y="1392658"/>
              <a:ext cx="11750467" cy="525973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just"/>
              <a:r>
                <a:rPr lang="ru-RU" sz="1600" b="1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1. Изучить, проанализировать, обновить нормативно-правовую базу, используемую в  методической деятельности.</a:t>
              </a:r>
            </a:p>
            <a:p>
              <a:pPr algn="just"/>
              <a:r>
                <a:rPr lang="ru-RU" sz="1600" b="1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2. Реформировать деятельность РМО.</a:t>
              </a:r>
            </a:p>
            <a:p>
              <a:pPr algn="just"/>
              <a:r>
                <a:rPr lang="ru-RU" sz="1600" b="1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3. Создать условия для профессионального развития педагогов.</a:t>
              </a:r>
            </a:p>
            <a:p>
              <a:pPr algn="just"/>
              <a:r>
                <a:rPr lang="ru-RU" sz="1600" b="1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4. Организовать деятельность площадок предоставления педагогического опыта.</a:t>
              </a:r>
            </a:p>
            <a:p>
              <a:pPr algn="just"/>
              <a:r>
                <a:rPr lang="ru-RU" sz="1600" b="1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5. Осуществлять контроль реализации проекта на всех этапах.</a:t>
              </a:r>
            </a:p>
            <a:p>
              <a:pPr algn="just"/>
              <a:endPara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2723020" y="1108925"/>
              <a:ext cx="6777294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5.1. Общий организационный план реализации проекта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2865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4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6. Риски и ресурсы проекта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D24C84-7C23-4DA9-8BAC-DA28CD4687F5}"/>
              </a:ext>
            </a:extLst>
          </p:cNvPr>
          <p:cNvGrpSpPr/>
          <p:nvPr/>
        </p:nvGrpSpPr>
        <p:grpSpPr>
          <a:xfrm>
            <a:off x="205098" y="1343552"/>
            <a:ext cx="11750467" cy="2536239"/>
            <a:chOff x="205098" y="1343552"/>
            <a:chExt cx="11750467" cy="2536239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05098" y="1627285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Локально-нормативная база и материально-техническое обеспечение ОО, педагоги, родительское сообщество, уровень цифровой грамотности, близость расположение к краевому центру.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2707352" y="1343552"/>
              <a:ext cx="6777294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6.1. ресурсы проекта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779D7F54-D421-4CE3-89EE-F7FE4DBD2AC0}"/>
              </a:ext>
            </a:extLst>
          </p:cNvPr>
          <p:cNvGrpSpPr/>
          <p:nvPr/>
        </p:nvGrpSpPr>
        <p:grpSpPr>
          <a:xfrm>
            <a:off x="220766" y="4126692"/>
            <a:ext cx="11750467" cy="2525698"/>
            <a:chOff x="220766" y="4126692"/>
            <a:chExt cx="11750467" cy="2525698"/>
          </a:xfrm>
        </p:grpSpPr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18EE6AA8-7D94-4EC0-BB24-6E6A506CD3D6}"/>
                </a:ext>
              </a:extLst>
            </p:cNvPr>
            <p:cNvSpPr/>
            <p:nvPr/>
          </p:nvSpPr>
          <p:spPr>
            <a:xfrm>
              <a:off x="220766" y="4399884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-	</a:t>
              </a:r>
              <a:r>
                <a:rPr lang="ru-RU" sz="13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неподготовленность педагогов к наблюдению за своей профессиональной деятельностью;</a:t>
              </a:r>
            </a:p>
            <a:p>
              <a:pPr indent="358775" algn="just"/>
              <a:r>
                <a:rPr lang="ru-RU" sz="13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-	педагоги не осознают, что именно необходимо фиксировать как результат опытно-поисковой деятельности и представлять в системе профессионального общения;</a:t>
              </a:r>
            </a:p>
            <a:p>
              <a:pPr indent="358775" algn="just"/>
              <a:r>
                <a:rPr lang="ru-RU" sz="13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-	недостаточная подготовленность педагогических кадров к работе в режиме реализации современных образовательных программ;</a:t>
              </a:r>
            </a:p>
            <a:p>
              <a:pPr indent="358775" algn="just"/>
              <a:r>
                <a:rPr lang="ru-RU" sz="13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-	низкая потребность педагога в повышении своего профессионального мастерства;</a:t>
              </a:r>
            </a:p>
            <a:p>
              <a:pPr indent="358775" algn="just"/>
              <a:r>
                <a:rPr lang="ru-RU" sz="13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-	отсутствие у учителей стремления к самообразовательной деятельности.</a:t>
              </a:r>
            </a:p>
          </p:txBody>
        </p:sp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63586479-5438-484A-910F-034B3F434BE5}"/>
                </a:ext>
              </a:extLst>
            </p:cNvPr>
            <p:cNvSpPr/>
            <p:nvPr/>
          </p:nvSpPr>
          <p:spPr>
            <a:xfrm>
              <a:off x="2776430" y="4126692"/>
              <a:ext cx="6607802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6.2. риски проекта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0473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/>
          <p:nvPr/>
        </p:nvSpPr>
        <p:spPr>
          <a:xfrm>
            <a:off x="5486400" y="82890"/>
            <a:ext cx="6599046" cy="730612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sz="2400" b="1" cap="all" dirty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7. Преимущества и уникальность проекта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A0DE210-7018-4326-97BC-CD8D58C2AB85}"/>
              </a:ext>
            </a:extLst>
          </p:cNvPr>
          <p:cNvGrpSpPr/>
          <p:nvPr/>
        </p:nvGrpSpPr>
        <p:grpSpPr>
          <a:xfrm>
            <a:off x="205098" y="1343552"/>
            <a:ext cx="11750467" cy="2536239"/>
            <a:chOff x="205098" y="1343552"/>
            <a:chExt cx="11750467" cy="2536239"/>
          </a:xfrm>
        </p:grpSpPr>
        <p:sp>
          <p:nvSpPr>
            <p:cNvPr id="3" name="Прямоугольник: скругленные углы 2">
              <a:extLst>
                <a:ext uri="{FF2B5EF4-FFF2-40B4-BE49-F238E27FC236}">
                  <a16:creationId xmlns:a16="http://schemas.microsoft.com/office/drawing/2014/main" id="{8A5475F7-41F4-459B-B057-0AAFFF5B8736}"/>
                </a:ext>
              </a:extLst>
            </p:cNvPr>
            <p:cNvSpPr/>
            <p:nvPr/>
          </p:nvSpPr>
          <p:spPr>
            <a:xfrm>
              <a:off x="205098" y="1627285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Реальность реализации проекта.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Не требует дополнительных финансовых потребностей.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Возможность увеличения регионального методического актива.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Увеличение количества транслирования педагогических практик.</a:t>
              </a:r>
            </a:p>
          </p:txBody>
        </p:sp>
        <p:sp>
          <p:nvSpPr>
            <p:cNvPr id="4" name="Прямоугольник: скругленные углы 3">
              <a:extLst>
                <a:ext uri="{FF2B5EF4-FFF2-40B4-BE49-F238E27FC236}">
                  <a16:creationId xmlns:a16="http://schemas.microsoft.com/office/drawing/2014/main" id="{510A38C1-D214-4AD1-9EF5-F18651E86872}"/>
                </a:ext>
              </a:extLst>
            </p:cNvPr>
            <p:cNvSpPr/>
            <p:nvPr/>
          </p:nvSpPr>
          <p:spPr>
            <a:xfrm>
              <a:off x="2707352" y="1343552"/>
              <a:ext cx="6777294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7.1. конкурентные преимущества проекта на уровне региона</a:t>
              </a:r>
            </a:p>
          </p:txBody>
        </p: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9ED1949-9152-4300-86C4-53F4090253C0}"/>
              </a:ext>
            </a:extLst>
          </p:cNvPr>
          <p:cNvGrpSpPr/>
          <p:nvPr/>
        </p:nvGrpSpPr>
        <p:grpSpPr>
          <a:xfrm>
            <a:off x="220766" y="4092509"/>
            <a:ext cx="11750467" cy="2559881"/>
            <a:chOff x="220766" y="4092509"/>
            <a:chExt cx="11750467" cy="2559881"/>
          </a:xfrm>
        </p:grpSpPr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18EE6AA8-7D94-4EC0-BB24-6E6A506CD3D6}"/>
                </a:ext>
              </a:extLst>
            </p:cNvPr>
            <p:cNvSpPr/>
            <p:nvPr/>
          </p:nvSpPr>
          <p:spPr>
            <a:xfrm>
              <a:off x="220766" y="4399884"/>
              <a:ext cx="11750467" cy="225250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BB9C5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Создание муниципального кадрового резерва.</a:t>
              </a:r>
            </a:p>
            <a:p>
              <a:pPr indent="358775" algn="just"/>
              <a:r>
                <a:rPr lang="ru-RU" sz="1600" dirty="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Создание новой модели единого </a:t>
              </a:r>
              <a:r>
                <a:rPr lang="ru-RU" sz="1600">
                  <a:solidFill>
                    <a:schemeClr val="tx1"/>
                  </a:solidFill>
                  <a:latin typeface="Bahnschrift SemiCondensed" panose="020B0502040204020203" pitchFamily="34" charset="0"/>
                </a:rPr>
                <a:t>методического пространства.</a:t>
              </a:r>
              <a:endParaRPr lang="ru-RU" sz="1600" dirty="0">
                <a:solidFill>
                  <a:schemeClr val="tx1"/>
                </a:solidFill>
                <a:latin typeface="Bahnschrift SemiCondensed" panose="020B0502040204020203" pitchFamily="34" charset="0"/>
              </a:endParaRPr>
            </a:p>
          </p:txBody>
        </p:sp>
        <p:sp>
          <p:nvSpPr>
            <p:cNvPr id="37" name="Прямоугольник: скругленные углы 36">
              <a:extLst>
                <a:ext uri="{FF2B5EF4-FFF2-40B4-BE49-F238E27FC236}">
                  <a16:creationId xmlns:a16="http://schemas.microsoft.com/office/drawing/2014/main" id="{63586479-5438-484A-910F-034B3F434BE5}"/>
                </a:ext>
              </a:extLst>
            </p:cNvPr>
            <p:cNvSpPr/>
            <p:nvPr/>
          </p:nvSpPr>
          <p:spPr>
            <a:xfrm>
              <a:off x="2121728" y="4092509"/>
              <a:ext cx="7948542" cy="384633"/>
            </a:xfrm>
            <a:prstGeom prst="roundRect">
              <a:avLst/>
            </a:prstGeom>
            <a:solidFill>
              <a:srgbClr val="BB9C58"/>
            </a:solidFill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ru-RU" b="1" cap="all" dirty="0">
                  <a:solidFill>
                    <a:schemeClr val="tx1"/>
                  </a:solidFill>
                  <a:latin typeface="Bahnschrift SemiBold SemiConden" panose="020B0502040204020203" pitchFamily="34" charset="0"/>
                </a:rPr>
                <a:t>7.2. уникальные черты проекта для муниципальной системы образования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0209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1DE18BA-A25D-4E19-96F5-65E452A93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519964"/>
              </p:ext>
            </p:extLst>
          </p:nvPr>
        </p:nvGraphicFramePr>
        <p:xfrm>
          <a:off x="838200" y="1785150"/>
          <a:ext cx="10999302" cy="214619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33547">
                  <a:extLst>
                    <a:ext uri="{9D8B030D-6E8A-4147-A177-3AD203B41FA5}">
                      <a16:colId xmlns:a16="http://schemas.microsoft.com/office/drawing/2014/main" val="1140600141"/>
                    </a:ext>
                  </a:extLst>
                </a:gridCol>
                <a:gridCol w="1203473">
                  <a:extLst>
                    <a:ext uri="{9D8B030D-6E8A-4147-A177-3AD203B41FA5}">
                      <a16:colId xmlns:a16="http://schemas.microsoft.com/office/drawing/2014/main" val="1705553112"/>
                    </a:ext>
                  </a:extLst>
                </a:gridCol>
                <a:gridCol w="1386593">
                  <a:extLst>
                    <a:ext uri="{9D8B030D-6E8A-4147-A177-3AD203B41FA5}">
                      <a16:colId xmlns:a16="http://schemas.microsoft.com/office/drawing/2014/main" val="827299279"/>
                    </a:ext>
                  </a:extLst>
                </a:gridCol>
                <a:gridCol w="2457435">
                  <a:extLst>
                    <a:ext uri="{9D8B030D-6E8A-4147-A177-3AD203B41FA5}">
                      <a16:colId xmlns:a16="http://schemas.microsoft.com/office/drawing/2014/main" val="2625356654"/>
                    </a:ext>
                  </a:extLst>
                </a:gridCol>
                <a:gridCol w="1543339">
                  <a:extLst>
                    <a:ext uri="{9D8B030D-6E8A-4147-A177-3AD203B41FA5}">
                      <a16:colId xmlns:a16="http://schemas.microsoft.com/office/drawing/2014/main" val="2757818606"/>
                    </a:ext>
                  </a:extLst>
                </a:gridCol>
                <a:gridCol w="1874915">
                  <a:extLst>
                    <a:ext uri="{9D8B030D-6E8A-4147-A177-3AD203B41FA5}">
                      <a16:colId xmlns:a16="http://schemas.microsoft.com/office/drawing/2014/main" val="1739851514"/>
                    </a:ext>
                  </a:extLst>
                </a:gridCol>
              </a:tblGrid>
              <a:tr h="524417">
                <a:tc gridSpan="6">
                  <a:txBody>
                    <a:bodyPr/>
                    <a:lstStyle/>
                    <a:p>
                      <a:pPr indent="38036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Bahnschrift SemiCondensed" panose="020B0502040204020203" pitchFamily="34" charset="0"/>
                        </a:rPr>
                        <a:t>Изучить, проанализировать, обновить нормативно-правовую базу, используемую в  методической деятельности.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497303"/>
                  </a:ext>
                </a:extLst>
              </a:tr>
              <a:tr h="10369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Методическая деятельность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Управленческая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948556"/>
                  </a:ext>
                </a:extLst>
              </a:tr>
              <a:tr h="3099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400648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Разработка содержания локально-нормативной</a:t>
                      </a:r>
                      <a:r>
                        <a:rPr lang="ru-RU" sz="1100" baseline="0" dirty="0" smtClean="0">
                          <a:effectLst/>
                        </a:rPr>
                        <a:t> базы внедрения модели учительского роста в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РМК, РМО, специалисты УО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июнь-октябрь 2024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документальное обеспечение модели учительского роста в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юридический отдел УО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июнь-октябрь 2024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0268445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актуализация и обновление нормативной</a:t>
                      </a:r>
                      <a:r>
                        <a:rPr lang="ru-RU" sz="1100" baseline="0" dirty="0" smtClean="0">
                          <a:effectLst/>
                        </a:rPr>
                        <a:t> базы УО,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effectLst/>
                        </a:rPr>
                        <a:t>юридический отдел УО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Август-декабрь</a:t>
                      </a:r>
                      <a:r>
                        <a:rPr lang="ru-RU" sz="1100" baseline="0" dirty="0" smtClean="0">
                          <a:effectLst/>
                        </a:rPr>
                        <a:t> 2024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803211"/>
                  </a:ext>
                </a:extLst>
              </a:tr>
            </a:tbl>
          </a:graphicData>
        </a:graphic>
      </p:graphicFrame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047" y="365125"/>
            <a:ext cx="7395754" cy="797469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ru-RU" sz="2400" b="1" cap="all" dirty="0" smtClean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СОДЕРЖАНИЕ РАБОТ. ПЛАН ДЕЯТЕЛЬНОСТИ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26224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1DE18BA-A25D-4E19-96F5-65E452A93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519964"/>
              </p:ext>
            </p:extLst>
          </p:nvPr>
        </p:nvGraphicFramePr>
        <p:xfrm>
          <a:off x="838200" y="1785150"/>
          <a:ext cx="10999302" cy="268436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33547">
                  <a:extLst>
                    <a:ext uri="{9D8B030D-6E8A-4147-A177-3AD203B41FA5}">
                      <a16:colId xmlns:a16="http://schemas.microsoft.com/office/drawing/2014/main" val="1140600141"/>
                    </a:ext>
                  </a:extLst>
                </a:gridCol>
                <a:gridCol w="1203473">
                  <a:extLst>
                    <a:ext uri="{9D8B030D-6E8A-4147-A177-3AD203B41FA5}">
                      <a16:colId xmlns:a16="http://schemas.microsoft.com/office/drawing/2014/main" val="1705553112"/>
                    </a:ext>
                  </a:extLst>
                </a:gridCol>
                <a:gridCol w="1386593">
                  <a:extLst>
                    <a:ext uri="{9D8B030D-6E8A-4147-A177-3AD203B41FA5}">
                      <a16:colId xmlns:a16="http://schemas.microsoft.com/office/drawing/2014/main" val="827299279"/>
                    </a:ext>
                  </a:extLst>
                </a:gridCol>
                <a:gridCol w="2457435">
                  <a:extLst>
                    <a:ext uri="{9D8B030D-6E8A-4147-A177-3AD203B41FA5}">
                      <a16:colId xmlns:a16="http://schemas.microsoft.com/office/drawing/2014/main" val="2625356654"/>
                    </a:ext>
                  </a:extLst>
                </a:gridCol>
                <a:gridCol w="1543339">
                  <a:extLst>
                    <a:ext uri="{9D8B030D-6E8A-4147-A177-3AD203B41FA5}">
                      <a16:colId xmlns:a16="http://schemas.microsoft.com/office/drawing/2014/main" val="2757818606"/>
                    </a:ext>
                  </a:extLst>
                </a:gridCol>
                <a:gridCol w="1874915">
                  <a:extLst>
                    <a:ext uri="{9D8B030D-6E8A-4147-A177-3AD203B41FA5}">
                      <a16:colId xmlns:a16="http://schemas.microsoft.com/office/drawing/2014/main" val="1739851514"/>
                    </a:ext>
                  </a:extLst>
                </a:gridCol>
              </a:tblGrid>
              <a:tr h="524417">
                <a:tc gridSpan="6">
                  <a:txBody>
                    <a:bodyPr/>
                    <a:lstStyle/>
                    <a:p>
                      <a:pPr marL="0" marR="0" indent="380365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Bahnschrift SemiCondensed" panose="020B0502040204020203" pitchFamily="34" charset="0"/>
                        </a:rPr>
                        <a:t>Реформировать деятельность РМО.</a:t>
                      </a:r>
                      <a:endParaRPr lang="ru-RU" sz="11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38036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497303"/>
                  </a:ext>
                </a:extLst>
              </a:tr>
              <a:tr h="10369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Методическая деятельность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Управленческая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948556"/>
                  </a:ext>
                </a:extLst>
              </a:tr>
              <a:tr h="3099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400648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Проанализировать качество научно-методической деятельности ОО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</a:rPr>
                        <a:t>Август-ноябрь 2024 </a:t>
                      </a:r>
                      <a:r>
                        <a:rPr lang="ru-RU" sz="1100" baseline="0" dirty="0" smtClean="0">
                          <a:effectLst/>
                        </a:rPr>
                        <a:t> г.</a:t>
                      </a:r>
                      <a:r>
                        <a:rPr lang="ru-RU" sz="1100" dirty="0" smtClean="0">
                          <a:effectLst/>
                        </a:rPr>
                        <a:t> </a:t>
                      </a:r>
                      <a:endParaRPr lang="ru-RU" sz="11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Специалисты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УО, РМК, администрация ОО</a:t>
                      </a:r>
                      <a:endParaRPr lang="ru-RU" sz="11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август-декабрь 2024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0268445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Работа в МО, творческих или проблемных группах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РМО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Организовать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возможности для с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етевого взаимодействия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24/25 </a:t>
                      </a:r>
                      <a:r>
                        <a:rPr lang="ru-RU" sz="110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уч.года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803211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Продумать содержательную часть мероприятий обмена педагогического опыта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РМО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24/25 </a:t>
                      </a:r>
                      <a:r>
                        <a:rPr lang="ru-RU" sz="11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уч.года</a:t>
                      </a:r>
                      <a:endParaRPr lang="ru-RU" sz="11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9014513"/>
                  </a:ext>
                </a:extLst>
              </a:tr>
            </a:tbl>
          </a:graphicData>
        </a:graphic>
      </p:graphicFrame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047" y="365125"/>
            <a:ext cx="7395754" cy="797469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ru-RU" sz="2400" b="1" cap="all" dirty="0" smtClean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СОДЕРЖАНИЕ РАБОТ. ПЛАН ДЕЯТЕЛЬНОСТИ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26224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1DE18BA-A25D-4E19-96F5-65E452A93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519964"/>
              </p:ext>
            </p:extLst>
          </p:nvPr>
        </p:nvGraphicFramePr>
        <p:xfrm>
          <a:off x="838200" y="1785150"/>
          <a:ext cx="10999302" cy="440286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33547">
                  <a:extLst>
                    <a:ext uri="{9D8B030D-6E8A-4147-A177-3AD203B41FA5}">
                      <a16:colId xmlns:a16="http://schemas.microsoft.com/office/drawing/2014/main" val="1140600141"/>
                    </a:ext>
                  </a:extLst>
                </a:gridCol>
                <a:gridCol w="1203473">
                  <a:extLst>
                    <a:ext uri="{9D8B030D-6E8A-4147-A177-3AD203B41FA5}">
                      <a16:colId xmlns:a16="http://schemas.microsoft.com/office/drawing/2014/main" val="1705553112"/>
                    </a:ext>
                  </a:extLst>
                </a:gridCol>
                <a:gridCol w="1386593">
                  <a:extLst>
                    <a:ext uri="{9D8B030D-6E8A-4147-A177-3AD203B41FA5}">
                      <a16:colId xmlns:a16="http://schemas.microsoft.com/office/drawing/2014/main" val="827299279"/>
                    </a:ext>
                  </a:extLst>
                </a:gridCol>
                <a:gridCol w="2457435">
                  <a:extLst>
                    <a:ext uri="{9D8B030D-6E8A-4147-A177-3AD203B41FA5}">
                      <a16:colId xmlns:a16="http://schemas.microsoft.com/office/drawing/2014/main" val="2625356654"/>
                    </a:ext>
                  </a:extLst>
                </a:gridCol>
                <a:gridCol w="1543339">
                  <a:extLst>
                    <a:ext uri="{9D8B030D-6E8A-4147-A177-3AD203B41FA5}">
                      <a16:colId xmlns:a16="http://schemas.microsoft.com/office/drawing/2014/main" val="2757818606"/>
                    </a:ext>
                  </a:extLst>
                </a:gridCol>
                <a:gridCol w="1874915">
                  <a:extLst>
                    <a:ext uri="{9D8B030D-6E8A-4147-A177-3AD203B41FA5}">
                      <a16:colId xmlns:a16="http://schemas.microsoft.com/office/drawing/2014/main" val="1739851514"/>
                    </a:ext>
                  </a:extLst>
                </a:gridCol>
              </a:tblGrid>
              <a:tr h="524417"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Bahnschrift SemiCondensed" panose="020B0502040204020203" pitchFamily="34" charset="0"/>
                        </a:rPr>
                        <a:t>Создать условия для профессионального развития педагогов.</a:t>
                      </a:r>
                      <a:endParaRPr lang="ru-RU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497303"/>
                  </a:ext>
                </a:extLst>
              </a:tr>
              <a:tr h="10369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Методическая деятельность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Управленческая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948556"/>
                  </a:ext>
                </a:extLst>
              </a:tr>
              <a:tr h="3099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400648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обеспечить эффективное методическое сопровождение деятельности педагогов, внедряющих инновации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администрация ОО,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Эффективное использование системы мотивации и стимулирования участников инновационных процессов через Положение об оплате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труда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 УО, руководители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0268445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сформировать перечень мероприятий, направленных на развитие наставнической деятельности в муниципалитете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</a:rPr>
                        <a:t>Август-октябрь 2024 </a:t>
                      </a:r>
                      <a:r>
                        <a:rPr lang="ru-RU" sz="1100" baseline="0" dirty="0" smtClean="0">
                          <a:effectLst/>
                        </a:rPr>
                        <a:t> г.</a:t>
                      </a:r>
                      <a:r>
                        <a:rPr lang="ru-RU" sz="1100" dirty="0" smtClean="0">
                          <a:effectLst/>
                        </a:rPr>
                        <a:t> </a:t>
                      </a:r>
                      <a:endParaRPr lang="ru-RU" sz="11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Обеспечить участие педагогов в конкурсах профессионального мастерства,, мастер-классах, заочных форумах, фестивалях и т.п.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Администрация ОО, РМК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803211"/>
                  </a:ext>
                </a:extLst>
              </a:tr>
              <a:tr h="487492">
                <a:tc grid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Bahnschrift SemiCondensed" panose="020B0502040204020203" pitchFamily="34" charset="0"/>
                        </a:rPr>
                        <a:t>Организовать деятельность площадок предоставления педагогического опыта.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5220466"/>
                  </a:ext>
                </a:extLst>
              </a:tr>
              <a:tr h="41485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Управленческая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515541"/>
                  </a:ext>
                </a:extLst>
              </a:tr>
              <a:tr h="3340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ответственные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8299457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Разработка рабочих программ «Стажерских площадок»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24/25 </a:t>
                      </a:r>
                      <a:r>
                        <a:rPr lang="ru-RU" sz="110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уч.года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Разработка нормативной базы «Стажерских площадок»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Юридический отдел УО, РМК, РМО, администрация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Первое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полугодие 24/25 </a:t>
                      </a:r>
                      <a:r>
                        <a:rPr lang="ru-RU" sz="11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уч.года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9014513"/>
                  </a:ext>
                </a:extLst>
              </a:tr>
            </a:tbl>
          </a:graphicData>
        </a:graphic>
      </p:graphicFrame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047" y="365125"/>
            <a:ext cx="7395754" cy="797469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ru-RU" sz="2400" b="1" cap="all" dirty="0" smtClean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СОДЕРЖАНИЕ РАБОТ. ПЛАН ДЕЯТЕЛЬНОСТИ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26224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1DE18BA-A25D-4E19-96F5-65E452A93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519964"/>
              </p:ext>
            </p:extLst>
          </p:nvPr>
        </p:nvGraphicFramePr>
        <p:xfrm>
          <a:off x="838200" y="1785150"/>
          <a:ext cx="10999302" cy="202289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33547">
                  <a:extLst>
                    <a:ext uri="{9D8B030D-6E8A-4147-A177-3AD203B41FA5}">
                      <a16:colId xmlns:a16="http://schemas.microsoft.com/office/drawing/2014/main" val="1140600141"/>
                    </a:ext>
                  </a:extLst>
                </a:gridCol>
                <a:gridCol w="1203473">
                  <a:extLst>
                    <a:ext uri="{9D8B030D-6E8A-4147-A177-3AD203B41FA5}">
                      <a16:colId xmlns:a16="http://schemas.microsoft.com/office/drawing/2014/main" val="1705553112"/>
                    </a:ext>
                  </a:extLst>
                </a:gridCol>
                <a:gridCol w="1386593">
                  <a:extLst>
                    <a:ext uri="{9D8B030D-6E8A-4147-A177-3AD203B41FA5}">
                      <a16:colId xmlns:a16="http://schemas.microsoft.com/office/drawing/2014/main" val="827299279"/>
                    </a:ext>
                  </a:extLst>
                </a:gridCol>
                <a:gridCol w="2457435">
                  <a:extLst>
                    <a:ext uri="{9D8B030D-6E8A-4147-A177-3AD203B41FA5}">
                      <a16:colId xmlns:a16="http://schemas.microsoft.com/office/drawing/2014/main" val="2625356654"/>
                    </a:ext>
                  </a:extLst>
                </a:gridCol>
                <a:gridCol w="1543339">
                  <a:extLst>
                    <a:ext uri="{9D8B030D-6E8A-4147-A177-3AD203B41FA5}">
                      <a16:colId xmlns:a16="http://schemas.microsoft.com/office/drawing/2014/main" val="2757818606"/>
                    </a:ext>
                  </a:extLst>
                </a:gridCol>
                <a:gridCol w="1874915">
                  <a:extLst>
                    <a:ext uri="{9D8B030D-6E8A-4147-A177-3AD203B41FA5}">
                      <a16:colId xmlns:a16="http://schemas.microsoft.com/office/drawing/2014/main" val="1739851514"/>
                    </a:ext>
                  </a:extLst>
                </a:gridCol>
              </a:tblGrid>
              <a:tr h="524417">
                <a:tc gridSpan="6">
                  <a:txBody>
                    <a:bodyPr/>
                    <a:lstStyle/>
                    <a:p>
                      <a:pPr indent="38036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latin typeface="Bahnschrift SemiCondensed" panose="020B0502040204020203" pitchFamily="34" charset="0"/>
                        </a:rPr>
                        <a:t>Осуществлять контроль реализации проекта на всех этапах.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497303"/>
                  </a:ext>
                </a:extLst>
              </a:tr>
              <a:tr h="10369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Методическая деятельность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Управленческая деятельность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948556"/>
                  </a:ext>
                </a:extLst>
              </a:tr>
              <a:tr h="3099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сроки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мероприятия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ответственные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сроки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400648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Создание информационного банка педагогического опыта работы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Мониторинг, проверка и анализ исполнения Программы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Руководитель УО, РМК, руководители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0268445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Обеспечение методическими разработками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РМК, РМО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течение реализации проекта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803211"/>
                  </a:ext>
                </a:extLst>
              </a:tr>
            </a:tbl>
          </a:graphicData>
        </a:graphic>
      </p:graphicFrame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047" y="365125"/>
            <a:ext cx="7395754" cy="797469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ru-RU" sz="2400" b="1" cap="all" dirty="0" smtClean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СОДЕРЖАНИЕ РАБОТ. ПЛАН ДЕЯТЕЛЬНОСТИ</a:t>
            </a:r>
            <a:endParaRPr lang="ru-RU" sz="2400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26224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1DE18BA-A25D-4E19-96F5-65E452A93D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5519964"/>
              </p:ext>
            </p:extLst>
          </p:nvPr>
        </p:nvGraphicFramePr>
        <p:xfrm>
          <a:off x="838200" y="1785150"/>
          <a:ext cx="10382793" cy="293675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185160">
                  <a:extLst>
                    <a:ext uri="{9D8B030D-6E8A-4147-A177-3AD203B41FA5}">
                      <a16:colId xmlns:a16="http://schemas.microsoft.com/office/drawing/2014/main" val="1140600141"/>
                    </a:ext>
                  </a:extLst>
                </a:gridCol>
                <a:gridCol w="3344091">
                  <a:extLst>
                    <a:ext uri="{9D8B030D-6E8A-4147-A177-3AD203B41FA5}">
                      <a16:colId xmlns:a16="http://schemas.microsoft.com/office/drawing/2014/main" val="1705553112"/>
                    </a:ext>
                  </a:extLst>
                </a:gridCol>
                <a:gridCol w="3853542">
                  <a:extLst>
                    <a:ext uri="{9D8B030D-6E8A-4147-A177-3AD203B41FA5}">
                      <a16:colId xmlns:a16="http://schemas.microsoft.com/office/drawing/2014/main" val="827299279"/>
                    </a:ext>
                  </a:extLst>
                </a:gridCol>
              </a:tblGrid>
              <a:tr h="103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ВНУТРЕННИЕ</a:t>
                      </a:r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ВНЕШНИЕ (запрос к внешним ресурсам)</a:t>
                      </a:r>
                      <a:endParaRPr lang="ru-RU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2948556"/>
                  </a:ext>
                </a:extLst>
              </a:tr>
              <a:tr h="3099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НОРМАТИВНЫЕ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Документальное обеспечение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модели учительского роста в ОО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Консультирование по разработке инструментария для определения качества труда педагога и качества образования.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400648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МАТЕРИАЛЬНО-ТЕХНИЧЕСКИЕ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Создание информационно-образовательной среды для планирования образовательного процесса каждым педагогом, обеспечение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необходимыми </a:t>
                      </a:r>
                      <a:r>
                        <a:rPr lang="ru-RU" sz="11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ИКТ-инструментами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деятельности.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Ресурсная поддержка образовательных проектов педагогов.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0268445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КАДРОВЫЕ (НАЛИЧИЕ+КОМПЕТЕНЦИИ)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Администрация и педагоги организаций-участников сетевого взаимодействия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Слабо развиты новые формы повышения квалификации педагогических работников, практики сетевого взаимодействия, деятельности по цифровизации практического опыта.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9803211"/>
                  </a:ext>
                </a:extLst>
              </a:tr>
              <a:tr h="414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ФИНАНСОВЫЕ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id="{AF474AC3-B921-44BA-903C-269D3BAFA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047" y="365125"/>
            <a:ext cx="7395754" cy="797469"/>
          </a:xfrm>
          <a:custGeom>
            <a:avLst/>
            <a:gdLst>
              <a:gd name="connsiteX0" fmla="*/ 465173 w 8070699"/>
              <a:gd name="connsiteY0" fmla="*/ 0 h 930346"/>
              <a:gd name="connsiteX1" fmla="*/ 8070699 w 8070699"/>
              <a:gd name="connsiteY1" fmla="*/ 0 h 930346"/>
              <a:gd name="connsiteX2" fmla="*/ 8070699 w 8070699"/>
              <a:gd name="connsiteY2" fmla="*/ 930346 h 930346"/>
              <a:gd name="connsiteX3" fmla="*/ 465173 w 8070699"/>
              <a:gd name="connsiteY3" fmla="*/ 930346 h 930346"/>
              <a:gd name="connsiteX4" fmla="*/ 0 w 8070699"/>
              <a:gd name="connsiteY4" fmla="*/ 465173 h 930346"/>
              <a:gd name="connsiteX5" fmla="*/ 465173 w 8070699"/>
              <a:gd name="connsiteY5" fmla="*/ 0 h 930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70699" h="930346">
                <a:moveTo>
                  <a:pt x="465173" y="0"/>
                </a:moveTo>
                <a:lnTo>
                  <a:pt x="8070699" y="0"/>
                </a:lnTo>
                <a:lnTo>
                  <a:pt x="8070699" y="930346"/>
                </a:lnTo>
                <a:lnTo>
                  <a:pt x="465173" y="930346"/>
                </a:lnTo>
                <a:cubicBezTo>
                  <a:pt x="208265" y="930346"/>
                  <a:pt x="0" y="722081"/>
                  <a:pt x="0" y="465173"/>
                </a:cubicBezTo>
                <a:cubicBezTo>
                  <a:pt x="0" y="208265"/>
                  <a:pt x="208265" y="0"/>
                  <a:pt x="465173" y="0"/>
                </a:cubicBezTo>
                <a:close/>
              </a:path>
            </a:pathLst>
          </a:custGeom>
          <a:solidFill>
            <a:srgbClr val="BB9C58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ru-RU" sz="1800" b="1" cap="all" dirty="0" smtClean="0">
                <a:solidFill>
                  <a:srgbClr val="7B1A21"/>
                </a:solidFill>
                <a:latin typeface="Bahnschrift SemiBold SemiConden" panose="020B0502040204020203" pitchFamily="34" charset="0"/>
              </a:rPr>
              <a:t>РЕСУРСЫ И ВОЗМОЖНЫЕ КООПЕРАЦИИ ДЛЯ РЕАЛИЗАЦИИ ЗАМЫСЛА</a:t>
            </a:r>
            <a:endParaRPr lang="ru-RU" sz="1800" b="1" cap="all" dirty="0">
              <a:solidFill>
                <a:srgbClr val="7B1A21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819710-4379-40AE-9E51-1B0B1AAF1C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54" y="205610"/>
            <a:ext cx="1574842" cy="6078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262245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4554</TotalTime>
  <Words>1320</Words>
  <Application>Microsoft Office PowerPoint</Application>
  <PresentationFormat>Широкоэкранный</PresentationFormat>
  <Paragraphs>243</Paragraphs>
  <Slides>17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Bahnschrift SemiBold SemiConden</vt:lpstr>
      <vt:lpstr>Bahnschrift SemiCondensed</vt:lpstr>
      <vt:lpstr>Calibri</vt:lpstr>
      <vt:lpstr>Calibri Light</vt:lpstr>
      <vt:lpstr>Franklin Gothic Medium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 РАБОТ. ПЛАН ДЕЯТЕЛЬНОСТИ</vt:lpstr>
      <vt:lpstr>СОДЕРЖАНИЕ РАБОТ. ПЛАН ДЕЯТЕЛЬНОСТИ</vt:lpstr>
      <vt:lpstr>СОДЕРЖАНИЕ РАБОТ. ПЛАН ДЕЯТЕЛЬНОСТИ</vt:lpstr>
      <vt:lpstr>СОДЕРЖАНИЕ РАБОТ. ПЛАН ДЕЯТЕЛЬНОСТИ</vt:lpstr>
      <vt:lpstr>РЕСУРСЫ И ВОЗМОЖНЫЕ КООПЕРАЦИИ ДЛЯ РЕАЛИЗАЦИИ ЗАМЫСЛА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Жанна</cp:lastModifiedBy>
  <cp:revision>349</cp:revision>
  <dcterms:created xsi:type="dcterms:W3CDTF">2021-06-28T06:43:28Z</dcterms:created>
  <dcterms:modified xsi:type="dcterms:W3CDTF">2024-07-16T04:38:49Z</dcterms:modified>
</cp:coreProperties>
</file>